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59" r:id="rId20"/>
  </p:sldIdLst>
  <p:sldSz cx="18288000" cy="10287000"/>
  <p:notesSz cx="6858000" cy="9144000"/>
  <p:embeddedFontLst>
    <p:embeddedFont>
      <p:font typeface="Arial Bold" panose="020B0704020202020204" pitchFamily="34" charset="0"/>
      <p:regular r:id="rId21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35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5641741" y="497569"/>
            <a:ext cx="7004517" cy="1062261"/>
            <a:chOff x="0" y="0"/>
            <a:chExt cx="9339356" cy="1416348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9339356" cy="1416348"/>
              <a:chOff x="0" y="0"/>
              <a:chExt cx="1939442" cy="29412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939442" cy="294124"/>
              </a:xfrm>
              <a:custGeom>
                <a:avLst/>
                <a:gdLst/>
                <a:ahLst/>
                <a:cxnLst/>
                <a:rect l="l" t="t" r="r" b="b"/>
                <a:pathLst>
                  <a:path w="1939442" h="294124">
                    <a:moveTo>
                      <a:pt x="147062" y="0"/>
                    </a:moveTo>
                    <a:lnTo>
                      <a:pt x="1792380" y="0"/>
                    </a:lnTo>
                    <a:cubicBezTo>
                      <a:pt x="1831383" y="0"/>
                      <a:pt x="1868789" y="15494"/>
                      <a:pt x="1896368" y="43073"/>
                    </a:cubicBezTo>
                    <a:cubicBezTo>
                      <a:pt x="1923948" y="70653"/>
                      <a:pt x="1939442" y="108059"/>
                      <a:pt x="1939442" y="147062"/>
                    </a:cubicBezTo>
                    <a:lnTo>
                      <a:pt x="1939442" y="147062"/>
                    </a:lnTo>
                    <a:cubicBezTo>
                      <a:pt x="1939442" y="228282"/>
                      <a:pt x="1873600" y="294124"/>
                      <a:pt x="1792380" y="294124"/>
                    </a:cubicBezTo>
                    <a:lnTo>
                      <a:pt x="147062" y="294124"/>
                    </a:lnTo>
                    <a:cubicBezTo>
                      <a:pt x="108059" y="294124"/>
                      <a:pt x="70653" y="278630"/>
                      <a:pt x="43073" y="251050"/>
                    </a:cubicBezTo>
                    <a:cubicBezTo>
                      <a:pt x="15494" y="223471"/>
                      <a:pt x="0" y="186065"/>
                      <a:pt x="0" y="147062"/>
                    </a:cubicBezTo>
                    <a:lnTo>
                      <a:pt x="0" y="147062"/>
                    </a:lnTo>
                    <a:cubicBezTo>
                      <a:pt x="0" y="108059"/>
                      <a:pt x="15494" y="70653"/>
                      <a:pt x="43073" y="43073"/>
                    </a:cubicBezTo>
                    <a:cubicBezTo>
                      <a:pt x="70653" y="15494"/>
                      <a:pt x="108059" y="0"/>
                      <a:pt x="1470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VN" b="1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1939442" cy="351274"/>
              </a:xfrm>
              <a:prstGeom prst="rect">
                <a:avLst/>
              </a:prstGeom>
            </p:spPr>
            <p:txBody>
              <a:bodyPr lIns="16484" tIns="16484" rIns="16484" bIns="16484" rtlCol="0" anchor="ctr"/>
              <a:lstStyle/>
              <a:p>
                <a:pPr algn="ctr">
                  <a:lnSpc>
                    <a:spcPts val="2660"/>
                  </a:lnSpc>
                </a:pPr>
                <a:endParaRPr b="1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470535" y="283056"/>
              <a:ext cx="789124" cy="789124"/>
            </a:xfrm>
            <a:custGeom>
              <a:avLst/>
              <a:gdLst/>
              <a:ahLst/>
              <a:cxnLst/>
              <a:rect l="l" t="t" r="r" b="b"/>
              <a:pathLst>
                <a:path w="789124" h="789124">
                  <a:moveTo>
                    <a:pt x="0" y="0"/>
                  </a:moveTo>
                  <a:lnTo>
                    <a:pt x="789123" y="0"/>
                  </a:lnTo>
                  <a:lnTo>
                    <a:pt x="789123" y="789124"/>
                  </a:lnTo>
                  <a:lnTo>
                    <a:pt x="0" y="789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1509954" y="283056"/>
              <a:ext cx="872088" cy="854664"/>
            </a:xfrm>
            <a:custGeom>
              <a:avLst/>
              <a:gdLst/>
              <a:ahLst/>
              <a:cxnLst/>
              <a:rect l="l" t="t" r="r" b="b"/>
              <a:pathLst>
                <a:path w="872088" h="854664">
                  <a:moveTo>
                    <a:pt x="0" y="0"/>
                  </a:moveTo>
                  <a:lnTo>
                    <a:pt x="872089" y="0"/>
                  </a:lnTo>
                  <a:lnTo>
                    <a:pt x="872089" y="854664"/>
                  </a:lnTo>
                  <a:lnTo>
                    <a:pt x="0" y="854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9" name="Freeform 9"/>
            <p:cNvSpPr/>
            <p:nvPr/>
          </p:nvSpPr>
          <p:spPr>
            <a:xfrm>
              <a:off x="6344874" y="283056"/>
              <a:ext cx="854664" cy="854664"/>
            </a:xfrm>
            <a:custGeom>
              <a:avLst/>
              <a:gdLst/>
              <a:ahLst/>
              <a:cxnLst/>
              <a:rect l="l" t="t" r="r" b="b"/>
              <a:pathLst>
                <a:path w="854664" h="854664">
                  <a:moveTo>
                    <a:pt x="0" y="0"/>
                  </a:moveTo>
                  <a:lnTo>
                    <a:pt x="854664" y="0"/>
                  </a:lnTo>
                  <a:lnTo>
                    <a:pt x="854664" y="854664"/>
                  </a:lnTo>
                  <a:lnTo>
                    <a:pt x="0" y="854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0" name="Freeform 10"/>
            <p:cNvSpPr/>
            <p:nvPr/>
          </p:nvSpPr>
          <p:spPr>
            <a:xfrm>
              <a:off x="4452754" y="300075"/>
              <a:ext cx="1630354" cy="878231"/>
            </a:xfrm>
            <a:custGeom>
              <a:avLst/>
              <a:gdLst/>
              <a:ahLst/>
              <a:cxnLst/>
              <a:rect l="l" t="t" r="r" b="b"/>
              <a:pathLst>
                <a:path w="1630354" h="878231">
                  <a:moveTo>
                    <a:pt x="0" y="0"/>
                  </a:moveTo>
                  <a:lnTo>
                    <a:pt x="1630354" y="0"/>
                  </a:lnTo>
                  <a:lnTo>
                    <a:pt x="1630354" y="878232"/>
                  </a:lnTo>
                  <a:lnTo>
                    <a:pt x="0" y="878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2487" t="-26564" r="-32487" b="-26564"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2643808" y="421049"/>
              <a:ext cx="1547181" cy="628542"/>
            </a:xfrm>
            <a:custGeom>
              <a:avLst/>
              <a:gdLst/>
              <a:ahLst/>
              <a:cxnLst/>
              <a:rect l="l" t="t" r="r" b="b"/>
              <a:pathLst>
                <a:path w="1547181" h="628542">
                  <a:moveTo>
                    <a:pt x="0" y="0"/>
                  </a:moveTo>
                  <a:lnTo>
                    <a:pt x="1547181" y="0"/>
                  </a:lnTo>
                  <a:lnTo>
                    <a:pt x="1547181" y="628542"/>
                  </a:lnTo>
                  <a:lnTo>
                    <a:pt x="0" y="628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461303" y="283056"/>
              <a:ext cx="1407518" cy="854664"/>
            </a:xfrm>
            <a:custGeom>
              <a:avLst/>
              <a:gdLst/>
              <a:ahLst/>
              <a:cxnLst/>
              <a:rect l="l" t="t" r="r" b="b"/>
              <a:pathLst>
                <a:path w="1407518" h="854664">
                  <a:moveTo>
                    <a:pt x="0" y="0"/>
                  </a:moveTo>
                  <a:lnTo>
                    <a:pt x="1407519" y="0"/>
                  </a:lnTo>
                  <a:lnTo>
                    <a:pt x="1407519" y="854664"/>
                  </a:lnTo>
                  <a:lnTo>
                    <a:pt x="0" y="854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3074" t="-47122" r="-11042" b="-57280"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57120" y="2552700"/>
            <a:ext cx="15573757" cy="4430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32"/>
              </a:lnSpc>
            </a:pPr>
            <a:r>
              <a:rPr lang="en-US" sz="8000" b="1" spc="-477" dirty="0">
                <a:solidFill>
                  <a:srgbClr val="F6F6F6"/>
                </a:solidFill>
                <a:latin typeface="Arial" panose="020B0604020202020204" pitchFamily="34" charset="0"/>
                <a:ea typeface="Agrandir"/>
                <a:cs typeface="Arial" panose="020B0604020202020204" pitchFamily="34" charset="0"/>
                <a:sym typeface="Agrandir"/>
              </a:rPr>
              <a:t>“Beyond the Horizon: Challenges and Opportunities Redefining Civil Aviation Worldwide.”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84334" y="7734300"/>
            <a:ext cx="12991559" cy="100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84"/>
              </a:lnSpc>
            </a:pPr>
            <a:r>
              <a:rPr lang="en-US" sz="2917" b="1" spc="-116" dirty="0" err="1">
                <a:solidFill>
                  <a:srgbClr val="F6F6F6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Mr</a:t>
            </a:r>
            <a:r>
              <a:rPr lang="en-US" sz="2917" b="1" spc="-116" dirty="0">
                <a:solidFill>
                  <a:srgbClr val="F6F6F6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Ho Minh Tan</a:t>
            </a:r>
          </a:p>
          <a:p>
            <a:pPr algn="l">
              <a:lnSpc>
                <a:spcPts val="4084"/>
              </a:lnSpc>
            </a:pPr>
            <a:r>
              <a:rPr lang="en-US" sz="2917" b="1" spc="-116" dirty="0">
                <a:solidFill>
                  <a:srgbClr val="F6F6F6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Deputy Director General, Civil Aviation Authority Vietnam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67248" y="835015"/>
            <a:ext cx="152255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584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WHY THIS TOPIC </a:t>
            </a:r>
          </a:p>
          <a:p>
            <a:pPr algn="l">
              <a:lnSpc>
                <a:spcPts val="9584"/>
              </a:lnSpc>
            </a:pPr>
            <a:r>
              <a:rPr lang="en-US" sz="9584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MATTERS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37257" y="4386416"/>
            <a:ext cx="9303384" cy="1269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400" b="1" spc="-96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Countries</a:t>
            </a:r>
          </a:p>
          <a:p>
            <a:pPr marL="342900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400" b="1" spc="-96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Economies</a:t>
            </a:r>
          </a:p>
          <a:p>
            <a:pPr marL="342900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400" b="1" spc="-96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People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05068" y="3605143"/>
            <a:ext cx="3999210" cy="538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Aviation Connects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05068" y="5903158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Aviation is recovering after COVID 19</a:t>
            </a:r>
          </a:p>
        </p:txBody>
      </p:sp>
      <p:sp>
        <p:nvSpPr>
          <p:cNvPr id="8" name="Freeform 8"/>
          <p:cNvSpPr/>
          <p:nvPr/>
        </p:nvSpPr>
        <p:spPr>
          <a:xfrm>
            <a:off x="15849600" y="597651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/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/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TextBox 7">
            <a:extLst>
              <a:ext uri="{FF2B5EF4-FFF2-40B4-BE49-F238E27FC236}">
                <a16:creationId xmlns:a16="http://schemas.microsoft.com/office/drawing/2014/main" id="{89597D9E-917A-6748-067C-E8845E72DECB}"/>
              </a:ext>
            </a:extLst>
          </p:cNvPr>
          <p:cNvSpPr txBox="1"/>
          <p:nvPr/>
        </p:nvSpPr>
        <p:spPr>
          <a:xfrm>
            <a:off x="1005068" y="6701728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Aviation is now transforming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68435A74-A9DF-5A8B-22C3-7514EA4F4A28}"/>
              </a:ext>
            </a:extLst>
          </p:cNvPr>
          <p:cNvSpPr txBox="1"/>
          <p:nvPr/>
        </p:nvSpPr>
        <p:spPr>
          <a:xfrm>
            <a:off x="1005068" y="7500298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We are standing at a new horizon</a:t>
            </a:r>
          </a:p>
        </p:txBody>
      </p:sp>
    </p:spTree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046C2-43A9-A618-B08F-B2A6FFFD0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3C73504-C9AF-A0E0-F4BF-51D7AAD3B697}"/>
              </a:ext>
            </a:extLst>
          </p:cNvPr>
          <p:cNvSpPr txBox="1"/>
          <p:nvPr/>
        </p:nvSpPr>
        <p:spPr>
          <a:xfrm>
            <a:off x="923425" y="1013909"/>
            <a:ext cx="15225532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584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GLOBAL AVIATION TODAY 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28082D8-0160-C09F-38CD-6536344644ED}"/>
              </a:ext>
            </a:extLst>
          </p:cNvPr>
          <p:cNvSpPr txBox="1"/>
          <p:nvPr/>
        </p:nvSpPr>
        <p:spPr>
          <a:xfrm>
            <a:off x="928868" y="3390900"/>
            <a:ext cx="65387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Passenger traffic is growing again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148140C-38EF-261A-0AC8-7A5BE8FE3E0E}"/>
              </a:ext>
            </a:extLst>
          </p:cNvPr>
          <p:cNvSpPr txBox="1"/>
          <p:nvPr/>
        </p:nvSpPr>
        <p:spPr>
          <a:xfrm>
            <a:off x="928868" y="4156666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Cargo is stronger than before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5410706-1762-325A-7936-63843D46D7E1}"/>
              </a:ext>
            </a:extLst>
          </p:cNvPr>
          <p:cNvSpPr/>
          <p:nvPr/>
        </p:nvSpPr>
        <p:spPr>
          <a:xfrm>
            <a:off x="15925800" y="720986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7C7082E3-DFEC-B936-87B4-E2B659A84B5D}"/>
              </a:ext>
            </a:extLst>
          </p:cNvPr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A0B67B6-DA73-4B87-073D-D7CAA5F76663}"/>
                </a:ext>
              </a:extLst>
            </p:cNvPr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D428E474-7A6C-1E3E-908E-99A342FDB23C}"/>
                </a:ext>
              </a:extLst>
            </p:cNvPr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TextBox 7">
            <a:extLst>
              <a:ext uri="{FF2B5EF4-FFF2-40B4-BE49-F238E27FC236}">
                <a16:creationId xmlns:a16="http://schemas.microsoft.com/office/drawing/2014/main" id="{4DEB8D32-BFEE-1556-F9F8-3E61C5EDB462}"/>
              </a:ext>
            </a:extLst>
          </p:cNvPr>
          <p:cNvSpPr txBox="1"/>
          <p:nvPr/>
        </p:nvSpPr>
        <p:spPr>
          <a:xfrm>
            <a:off x="928868" y="4922432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New airlines and airports are expanding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44BCFD39-3213-547E-74F7-7E7D4D49B40C}"/>
              </a:ext>
            </a:extLst>
          </p:cNvPr>
          <p:cNvSpPr txBox="1"/>
          <p:nvPr/>
        </p:nvSpPr>
        <p:spPr>
          <a:xfrm>
            <a:off x="928868" y="5688197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Technology is changing fast</a:t>
            </a:r>
          </a:p>
        </p:txBody>
      </p:sp>
    </p:spTree>
    <p:extLst>
      <p:ext uri="{BB962C8B-B14F-4D97-AF65-F5344CB8AC3E}">
        <p14:creationId xmlns:p14="http://schemas.microsoft.com/office/powerpoint/2010/main" val="1794338224"/>
      </p:ext>
    </p:extLst>
  </p:cSld>
  <p:clrMapOvr>
    <a:masterClrMapping/>
  </p:clrMapOvr>
  <p:transition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45F92-29E3-4AD2-19C1-853EA1DE8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7E36DC3-F9C5-9E71-21AE-FDBDEB3BA02C}"/>
              </a:ext>
            </a:extLst>
          </p:cNvPr>
          <p:cNvSpPr txBox="1"/>
          <p:nvPr/>
        </p:nvSpPr>
        <p:spPr>
          <a:xfrm>
            <a:off x="777849" y="851344"/>
            <a:ext cx="159875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584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5 PRESSING GLOBAL </a:t>
            </a:r>
          </a:p>
          <a:p>
            <a:pPr algn="l">
              <a:lnSpc>
                <a:spcPts val="9584"/>
              </a:lnSpc>
            </a:pPr>
            <a:r>
              <a:rPr lang="en-US" sz="9584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CHALLENGES 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6AEA93E-B6D8-9725-71A0-F12B1125BD89}"/>
              </a:ext>
            </a:extLst>
          </p:cNvPr>
          <p:cNvSpPr txBox="1"/>
          <p:nvPr/>
        </p:nvSpPr>
        <p:spPr>
          <a:xfrm>
            <a:off x="838200" y="3991613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1. Safety in complex airspace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FC7128E-D713-D9F1-1BDB-855E71A48000}"/>
              </a:ext>
            </a:extLst>
          </p:cNvPr>
          <p:cNvSpPr txBox="1"/>
          <p:nvPr/>
        </p:nvSpPr>
        <p:spPr>
          <a:xfrm>
            <a:off x="838200" y="4773534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2. Cybersecurity risks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D63EDC8-0D4C-5856-9EBB-C8C3B958CF66}"/>
              </a:ext>
            </a:extLst>
          </p:cNvPr>
          <p:cNvSpPr/>
          <p:nvPr/>
        </p:nvSpPr>
        <p:spPr>
          <a:xfrm>
            <a:off x="15925800" y="624865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56F1BB95-64DF-3070-B44C-0B274CB44731}"/>
              </a:ext>
            </a:extLst>
          </p:cNvPr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836E3F1-7A1F-9C67-E029-8F82DD5825F7}"/>
                </a:ext>
              </a:extLst>
            </p:cNvPr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6104DC32-9821-7A1C-20BC-8C491DEAFABF}"/>
                </a:ext>
              </a:extLst>
            </p:cNvPr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TextBox 7">
            <a:extLst>
              <a:ext uri="{FF2B5EF4-FFF2-40B4-BE49-F238E27FC236}">
                <a16:creationId xmlns:a16="http://schemas.microsoft.com/office/drawing/2014/main" id="{767EFFAD-7F11-6CC7-5850-1BBD30854E18}"/>
              </a:ext>
            </a:extLst>
          </p:cNvPr>
          <p:cNvSpPr txBox="1"/>
          <p:nvPr/>
        </p:nvSpPr>
        <p:spPr>
          <a:xfrm>
            <a:off x="838200" y="5555455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3. Climate change pressure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42292E1A-A4BA-B819-B0AD-F40967833D74}"/>
              </a:ext>
            </a:extLst>
          </p:cNvPr>
          <p:cNvSpPr txBox="1"/>
          <p:nvPr/>
        </p:nvSpPr>
        <p:spPr>
          <a:xfrm>
            <a:off x="838200" y="6337376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4. Global talent shortage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F4CB477D-E3CB-A687-9347-B3FCE61D429F}"/>
              </a:ext>
            </a:extLst>
          </p:cNvPr>
          <p:cNvSpPr txBox="1"/>
          <p:nvPr/>
        </p:nvSpPr>
        <p:spPr>
          <a:xfrm>
            <a:off x="838200" y="7119298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5. Economic uncertainty</a:t>
            </a:r>
          </a:p>
        </p:txBody>
      </p:sp>
    </p:spTree>
    <p:extLst>
      <p:ext uri="{BB962C8B-B14F-4D97-AF65-F5344CB8AC3E}">
        <p14:creationId xmlns:p14="http://schemas.microsoft.com/office/powerpoint/2010/main" val="3753746983"/>
      </p:ext>
    </p:extLst>
  </p:cSld>
  <p:clrMapOvr>
    <a:masterClrMapping/>
  </p:clrMapOvr>
  <p:transition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E81B9-2D84-9649-188D-213C3408B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2ECD708-3727-3B30-41A5-D61962203BAF}"/>
              </a:ext>
            </a:extLst>
          </p:cNvPr>
          <p:cNvSpPr txBox="1"/>
          <p:nvPr/>
        </p:nvSpPr>
        <p:spPr>
          <a:xfrm>
            <a:off x="989019" y="788280"/>
            <a:ext cx="159875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CHALLENGE 1: COMPLEX AIRPSACE 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4B48E11-D80E-A277-A845-C97A60E74794}"/>
              </a:ext>
            </a:extLst>
          </p:cNvPr>
          <p:cNvSpPr txBox="1"/>
          <p:nvPr/>
        </p:nvSpPr>
        <p:spPr>
          <a:xfrm>
            <a:off x="1005068" y="4152900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More commercial flights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ED0DDA9-3273-B0D9-E91F-A1FF9CDB248E}"/>
              </a:ext>
            </a:extLst>
          </p:cNvPr>
          <p:cNvSpPr txBox="1"/>
          <p:nvPr/>
        </p:nvSpPr>
        <p:spPr>
          <a:xfrm>
            <a:off x="1005068" y="4918666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More cargo flights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D767037-246F-293B-AAD9-58947AF49B17}"/>
              </a:ext>
            </a:extLst>
          </p:cNvPr>
          <p:cNvSpPr/>
          <p:nvPr/>
        </p:nvSpPr>
        <p:spPr>
          <a:xfrm>
            <a:off x="16076819" y="631302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D1E932D7-6CF5-9C43-2B11-C18374123C2F}"/>
              </a:ext>
            </a:extLst>
          </p:cNvPr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CC61282-29EB-50D6-336F-23573A68DDCE}"/>
                </a:ext>
              </a:extLst>
            </p:cNvPr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38333E74-9987-6A90-B7C7-F5F68AEDAA09}"/>
                </a:ext>
              </a:extLst>
            </p:cNvPr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2" name="TextBox 7">
            <a:extLst>
              <a:ext uri="{FF2B5EF4-FFF2-40B4-BE49-F238E27FC236}">
                <a16:creationId xmlns:a16="http://schemas.microsoft.com/office/drawing/2014/main" id="{E697A5F1-E734-28B9-AA1A-81ECBE3AE184}"/>
              </a:ext>
            </a:extLst>
          </p:cNvPr>
          <p:cNvSpPr txBox="1"/>
          <p:nvPr/>
        </p:nvSpPr>
        <p:spPr>
          <a:xfrm>
            <a:off x="1005068" y="5684432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Drones and helicopters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BCF1160F-AC8D-0DCF-F4C7-79912FADAFE3}"/>
              </a:ext>
            </a:extLst>
          </p:cNvPr>
          <p:cNvSpPr txBox="1"/>
          <p:nvPr/>
        </p:nvSpPr>
        <p:spPr>
          <a:xfrm>
            <a:off x="1005068" y="6450197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Future urban air mobility</a:t>
            </a:r>
          </a:p>
        </p:txBody>
      </p:sp>
    </p:spTree>
    <p:extLst>
      <p:ext uri="{BB962C8B-B14F-4D97-AF65-F5344CB8AC3E}">
        <p14:creationId xmlns:p14="http://schemas.microsoft.com/office/powerpoint/2010/main" val="987661406"/>
      </p:ext>
    </p:extLst>
  </p:cSld>
  <p:clrMapOvr>
    <a:masterClrMapping/>
  </p:clrMapOvr>
  <p:transition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1BB42-9983-CEF2-B80C-FDE5DA1AF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35A470E-174B-1B69-188D-2C83C4ED7420}"/>
              </a:ext>
            </a:extLst>
          </p:cNvPr>
          <p:cNvSpPr txBox="1"/>
          <p:nvPr/>
        </p:nvSpPr>
        <p:spPr>
          <a:xfrm>
            <a:off x="928868" y="895869"/>
            <a:ext cx="159875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CHALLENGE 2: CYBERSECURITY 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08EDFF0-A1FD-C57C-BC70-1844D344B2AE}"/>
              </a:ext>
            </a:extLst>
          </p:cNvPr>
          <p:cNvSpPr txBox="1"/>
          <p:nvPr/>
        </p:nvSpPr>
        <p:spPr>
          <a:xfrm>
            <a:off x="928868" y="4152900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Aviation depends on digital systems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8127D7A-6448-AAAE-22A5-209AACCF4A88}"/>
              </a:ext>
            </a:extLst>
          </p:cNvPr>
          <p:cNvSpPr/>
          <p:nvPr/>
        </p:nvSpPr>
        <p:spPr>
          <a:xfrm>
            <a:off x="15925800" y="688329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D065FC43-6D1C-FF3D-28F1-7821D731DE6A}"/>
              </a:ext>
            </a:extLst>
          </p:cNvPr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D34E5B6-5790-F53B-009A-3BEC1DB1696E}"/>
                </a:ext>
              </a:extLst>
            </p:cNvPr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5D130908-C0FD-BDF8-CC52-10D13F0B49F6}"/>
                </a:ext>
              </a:extLst>
            </p:cNvPr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TextBox 7">
            <a:extLst>
              <a:ext uri="{FF2B5EF4-FFF2-40B4-BE49-F238E27FC236}">
                <a16:creationId xmlns:a16="http://schemas.microsoft.com/office/drawing/2014/main" id="{FD2082AD-ED95-7901-AE59-2A1C6382A26A}"/>
              </a:ext>
            </a:extLst>
          </p:cNvPr>
          <p:cNvSpPr txBox="1"/>
          <p:nvPr/>
        </p:nvSpPr>
        <p:spPr>
          <a:xfrm>
            <a:off x="928868" y="6687764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Digital safety = Aviation Safety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BF03EB83-3B79-F205-CCA2-577502FB89EA}"/>
              </a:ext>
            </a:extLst>
          </p:cNvPr>
          <p:cNvSpPr txBox="1"/>
          <p:nvPr/>
        </p:nvSpPr>
        <p:spPr>
          <a:xfrm>
            <a:off x="928868" y="5355968"/>
            <a:ext cx="9303384" cy="1269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400" b="1" spc="-96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Delay flights</a:t>
            </a:r>
          </a:p>
          <a:p>
            <a:pPr marL="342900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400" b="1" spc="-96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Damage safety</a:t>
            </a:r>
          </a:p>
          <a:p>
            <a:pPr marL="342900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400" b="1" spc="-96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Leak passenger data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52A621BC-8D27-6FF5-2EC2-4FE224E9B02A}"/>
              </a:ext>
            </a:extLst>
          </p:cNvPr>
          <p:cNvSpPr txBox="1"/>
          <p:nvPr/>
        </p:nvSpPr>
        <p:spPr>
          <a:xfrm>
            <a:off x="928868" y="4754434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Cyberattacks can:</a:t>
            </a:r>
          </a:p>
        </p:txBody>
      </p:sp>
    </p:spTree>
    <p:extLst>
      <p:ext uri="{BB962C8B-B14F-4D97-AF65-F5344CB8AC3E}">
        <p14:creationId xmlns:p14="http://schemas.microsoft.com/office/powerpoint/2010/main" val="1211507842"/>
      </p:ext>
    </p:extLst>
  </p:cSld>
  <p:clrMapOvr>
    <a:masterClrMapping/>
  </p:clrMapOvr>
  <p:transition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ADF58-157D-54FF-5982-91FCBB959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D700E54-76D3-1A4A-0E8D-68F0BFF30996}"/>
              </a:ext>
            </a:extLst>
          </p:cNvPr>
          <p:cNvSpPr txBox="1"/>
          <p:nvPr/>
        </p:nvSpPr>
        <p:spPr>
          <a:xfrm>
            <a:off x="923426" y="800668"/>
            <a:ext cx="159875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CHALLENGE 3: ENVIRONMENT &amp; CLIMATE 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8426EED-0E84-57CF-D0FE-E4AF203DE4EF}"/>
              </a:ext>
            </a:extLst>
          </p:cNvPr>
          <p:cNvSpPr txBox="1"/>
          <p:nvPr/>
        </p:nvSpPr>
        <p:spPr>
          <a:xfrm>
            <a:off x="923426" y="3924300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Carbon emissions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F488A99-31FD-7E8F-BA82-0667EAB4A716}"/>
              </a:ext>
            </a:extLst>
          </p:cNvPr>
          <p:cNvSpPr/>
          <p:nvPr/>
        </p:nvSpPr>
        <p:spPr>
          <a:xfrm>
            <a:off x="15849600" y="566330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91DDD13B-FD92-7CA0-8480-F50F2589566E}"/>
              </a:ext>
            </a:extLst>
          </p:cNvPr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74C6872-FDD9-4231-ACFB-3558901D0E9F}"/>
                </a:ext>
              </a:extLst>
            </p:cNvPr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4963699B-A05F-D949-7A04-E8AE42D51956}"/>
                </a:ext>
              </a:extLst>
            </p:cNvPr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TextBox 7">
            <a:extLst>
              <a:ext uri="{FF2B5EF4-FFF2-40B4-BE49-F238E27FC236}">
                <a16:creationId xmlns:a16="http://schemas.microsoft.com/office/drawing/2014/main" id="{9D48B9E5-3B04-FE15-76D7-826A21B3A73E}"/>
              </a:ext>
            </a:extLst>
          </p:cNvPr>
          <p:cNvSpPr txBox="1"/>
          <p:nvPr/>
        </p:nvSpPr>
        <p:spPr>
          <a:xfrm>
            <a:off x="923426" y="6563681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chemeClr val="tx2">
                    <a:lumMod val="60000"/>
                    <a:lumOff val="4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Big question: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2B7212A6-15F2-1AF0-68AB-47594CD81C6D}"/>
              </a:ext>
            </a:extLst>
          </p:cNvPr>
          <p:cNvSpPr txBox="1"/>
          <p:nvPr/>
        </p:nvSpPr>
        <p:spPr>
          <a:xfrm>
            <a:off x="923426" y="4562176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Noise pollution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76AFEA31-5014-706E-AB46-8E99B115072B}"/>
              </a:ext>
            </a:extLst>
          </p:cNvPr>
          <p:cNvSpPr txBox="1"/>
          <p:nvPr/>
        </p:nvSpPr>
        <p:spPr>
          <a:xfrm>
            <a:off x="923426" y="5200051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Fuel consumption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7A1E7A0-977B-210C-E812-9D8B363FEBA5}"/>
              </a:ext>
            </a:extLst>
          </p:cNvPr>
          <p:cNvSpPr txBox="1"/>
          <p:nvPr/>
        </p:nvSpPr>
        <p:spPr>
          <a:xfrm>
            <a:off x="923426" y="5855149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Public pressure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0AF6C52-9463-DC43-B682-D970E1F17D60}"/>
              </a:ext>
            </a:extLst>
          </p:cNvPr>
          <p:cNvSpPr txBox="1"/>
          <p:nvPr/>
        </p:nvSpPr>
        <p:spPr>
          <a:xfrm>
            <a:off x="923426" y="7223774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How to grow aviation without harming the planet?</a:t>
            </a:r>
          </a:p>
        </p:txBody>
      </p:sp>
    </p:spTree>
    <p:extLst>
      <p:ext uri="{BB962C8B-B14F-4D97-AF65-F5344CB8AC3E}">
        <p14:creationId xmlns:p14="http://schemas.microsoft.com/office/powerpoint/2010/main" val="1912074152"/>
      </p:ext>
    </p:extLst>
  </p:cSld>
  <p:clrMapOvr>
    <a:masterClrMapping/>
  </p:clrMapOvr>
  <p:transition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DCF77-CB06-48EF-CD66-ECA1D7715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3E4614D-A38F-9CBC-23CD-69D8A3644A8E}"/>
              </a:ext>
            </a:extLst>
          </p:cNvPr>
          <p:cNvSpPr txBox="1"/>
          <p:nvPr/>
        </p:nvSpPr>
        <p:spPr>
          <a:xfrm>
            <a:off x="923426" y="863648"/>
            <a:ext cx="159875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CHALLENGE 4: GLOBAL TALENT SHORTAGE 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D7EF3B6-61DD-775E-1E89-E1F56CAD2C16}"/>
              </a:ext>
            </a:extLst>
          </p:cNvPr>
          <p:cNvSpPr txBox="1"/>
          <p:nvPr/>
        </p:nvSpPr>
        <p:spPr>
          <a:xfrm>
            <a:off x="1032562" y="3924300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Shortage of: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CEB7DC5-63E7-F5D2-71A2-3A2B796A2D57}"/>
              </a:ext>
            </a:extLst>
          </p:cNvPr>
          <p:cNvSpPr/>
          <p:nvPr/>
        </p:nvSpPr>
        <p:spPr>
          <a:xfrm>
            <a:off x="16076819" y="720986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EEF190EF-F122-9F7B-9C21-D23012455330}"/>
              </a:ext>
            </a:extLst>
          </p:cNvPr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B45BC59-D6B6-2652-A5FC-A1939FC24EC4}"/>
                </a:ext>
              </a:extLst>
            </p:cNvPr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7309A131-0E7B-0B19-91FE-DE5465190706}"/>
                </a:ext>
              </a:extLst>
            </p:cNvPr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TextBox 7">
            <a:extLst>
              <a:ext uri="{FF2B5EF4-FFF2-40B4-BE49-F238E27FC236}">
                <a16:creationId xmlns:a16="http://schemas.microsoft.com/office/drawing/2014/main" id="{BA447A24-BD96-1F1C-6476-A1E6B55C948D}"/>
              </a:ext>
            </a:extLst>
          </p:cNvPr>
          <p:cNvSpPr txBox="1"/>
          <p:nvPr/>
        </p:nvSpPr>
        <p:spPr>
          <a:xfrm>
            <a:off x="1032562" y="6893197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chemeClr val="tx2">
                    <a:lumMod val="60000"/>
                    <a:lumOff val="4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Problem: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FE9A307-402F-DC16-B480-EDD4ABA4949C}"/>
              </a:ext>
            </a:extLst>
          </p:cNvPr>
          <p:cNvSpPr txBox="1"/>
          <p:nvPr/>
        </p:nvSpPr>
        <p:spPr>
          <a:xfrm>
            <a:off x="1032562" y="7576498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Older workers retiring &amp; new training takes many years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6601EABB-39F1-A6D0-95FE-9478AABFF720}"/>
              </a:ext>
            </a:extLst>
          </p:cNvPr>
          <p:cNvSpPr txBox="1"/>
          <p:nvPr/>
        </p:nvSpPr>
        <p:spPr>
          <a:xfrm>
            <a:off x="1032562" y="4607600"/>
            <a:ext cx="9303384" cy="214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400" b="1" spc="-96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Pilots</a:t>
            </a:r>
          </a:p>
          <a:p>
            <a:pPr marL="342900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400" b="1" spc="-96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Engineers</a:t>
            </a:r>
          </a:p>
          <a:p>
            <a:pPr marL="342900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400" b="1" spc="-96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Air traffic controllers</a:t>
            </a:r>
          </a:p>
          <a:p>
            <a:pPr marL="342900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400" b="1" spc="-96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Safety inspectors</a:t>
            </a:r>
          </a:p>
          <a:p>
            <a:pPr marL="342900" indent="-342900" algn="l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400" b="1" spc="-96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Cyber experts</a:t>
            </a:r>
          </a:p>
        </p:txBody>
      </p:sp>
    </p:spTree>
    <p:extLst>
      <p:ext uri="{BB962C8B-B14F-4D97-AF65-F5344CB8AC3E}">
        <p14:creationId xmlns:p14="http://schemas.microsoft.com/office/powerpoint/2010/main" val="1931115153"/>
      </p:ext>
    </p:extLst>
  </p:cSld>
  <p:clrMapOvr>
    <a:masterClrMapping/>
  </p:clrMapOvr>
  <p:transition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D6B24-664F-7E99-4705-A87613ACC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06FE75D-1CA3-DC32-6CB4-BC4E7BF045D6}"/>
              </a:ext>
            </a:extLst>
          </p:cNvPr>
          <p:cNvSpPr txBox="1"/>
          <p:nvPr/>
        </p:nvSpPr>
        <p:spPr>
          <a:xfrm>
            <a:off x="762000" y="960727"/>
            <a:ext cx="159875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CHALLENGE 5: </a:t>
            </a:r>
          </a:p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ECONOMIC UNCERTAINTY 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10FB5BA-5C99-D38F-6549-004A045E8815}"/>
              </a:ext>
            </a:extLst>
          </p:cNvPr>
          <p:cNvSpPr txBox="1"/>
          <p:nvPr/>
        </p:nvSpPr>
        <p:spPr>
          <a:xfrm>
            <a:off x="803962" y="3771900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Fuel prices change fast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B02476B-0EB5-A6FF-3C37-969E66FA8B19}"/>
              </a:ext>
            </a:extLst>
          </p:cNvPr>
          <p:cNvSpPr/>
          <p:nvPr/>
        </p:nvSpPr>
        <p:spPr>
          <a:xfrm>
            <a:off x="16076819" y="720986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67D76E23-9B87-168F-D32C-E6C57CA8E80E}"/>
              </a:ext>
            </a:extLst>
          </p:cNvPr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A00ACAB-9E0F-F1D7-283E-5DE1AA4ABA13}"/>
                </a:ext>
              </a:extLst>
            </p:cNvPr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B86A874A-141A-74CE-0537-E83039249F5C}"/>
                </a:ext>
              </a:extLst>
            </p:cNvPr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TextBox 7">
            <a:extLst>
              <a:ext uri="{FF2B5EF4-FFF2-40B4-BE49-F238E27FC236}">
                <a16:creationId xmlns:a16="http://schemas.microsoft.com/office/drawing/2014/main" id="{C888B263-772E-6125-A844-420748417892}"/>
              </a:ext>
            </a:extLst>
          </p:cNvPr>
          <p:cNvSpPr txBox="1"/>
          <p:nvPr/>
        </p:nvSpPr>
        <p:spPr>
          <a:xfrm>
            <a:off x="803962" y="6764005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chemeClr val="tx2">
                    <a:lumMod val="60000"/>
                    <a:lumOff val="4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Aviation must be: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39D8D66F-A285-CD1C-726A-92B11D5CB7A1}"/>
              </a:ext>
            </a:extLst>
          </p:cNvPr>
          <p:cNvSpPr txBox="1"/>
          <p:nvPr/>
        </p:nvSpPr>
        <p:spPr>
          <a:xfrm>
            <a:off x="803962" y="7424098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Flexible – Fast - Resilient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828C081B-74A6-215E-C4D5-CD12CC9D922C}"/>
              </a:ext>
            </a:extLst>
          </p:cNvPr>
          <p:cNvSpPr txBox="1"/>
          <p:nvPr/>
        </p:nvSpPr>
        <p:spPr>
          <a:xfrm>
            <a:off x="803962" y="4390261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GEO-Political tensions affect routes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49F96E08-6EF6-C0E4-5025-5777EAF32290}"/>
              </a:ext>
            </a:extLst>
          </p:cNvPr>
          <p:cNvSpPr txBox="1"/>
          <p:nvPr/>
        </p:nvSpPr>
        <p:spPr>
          <a:xfrm>
            <a:off x="803962" y="5012406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We now know pandemics can close borders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DB5F2650-7E54-D8A5-3D79-B28A6597BFA2}"/>
              </a:ext>
            </a:extLst>
          </p:cNvPr>
          <p:cNvSpPr txBox="1"/>
          <p:nvPr/>
        </p:nvSpPr>
        <p:spPr>
          <a:xfrm>
            <a:off x="803962" y="5716139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Strong airline competition</a:t>
            </a:r>
          </a:p>
        </p:txBody>
      </p:sp>
    </p:spTree>
    <p:extLst>
      <p:ext uri="{BB962C8B-B14F-4D97-AF65-F5344CB8AC3E}">
        <p14:creationId xmlns:p14="http://schemas.microsoft.com/office/powerpoint/2010/main" val="3607179786"/>
      </p:ext>
    </p:extLst>
  </p:cSld>
  <p:clrMapOvr>
    <a:masterClrMapping/>
  </p:clrMapOvr>
  <p:transition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161AA-9D51-B50F-274E-034067446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E8ED7B19-7FF4-A13A-8DC2-EE1679675CBB}"/>
              </a:ext>
            </a:extLst>
          </p:cNvPr>
          <p:cNvSpPr txBox="1"/>
          <p:nvPr/>
        </p:nvSpPr>
        <p:spPr>
          <a:xfrm>
            <a:off x="762000" y="960727"/>
            <a:ext cx="159875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GREAT OPPORTUNITIES</a:t>
            </a:r>
          </a:p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AHEAD 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B8F113C-D12B-283B-4D55-AE372A8C7AD9}"/>
              </a:ext>
            </a:extLst>
          </p:cNvPr>
          <p:cNvSpPr txBox="1"/>
          <p:nvPr/>
        </p:nvSpPr>
        <p:spPr>
          <a:xfrm>
            <a:off x="756557" y="4699028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Digital transformation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F2FCFEA-1C05-A9F9-F5DA-14931407543B}"/>
              </a:ext>
            </a:extLst>
          </p:cNvPr>
          <p:cNvSpPr/>
          <p:nvPr/>
        </p:nvSpPr>
        <p:spPr>
          <a:xfrm>
            <a:off x="16076819" y="720986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2465BC3B-016B-0394-0DBF-CF45C8FFC81B}"/>
              </a:ext>
            </a:extLst>
          </p:cNvPr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28DF7F1-4E63-9A79-E094-1BDDF45441D2}"/>
                </a:ext>
              </a:extLst>
            </p:cNvPr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FFA9F388-ADEB-A173-A026-D95402DFB320}"/>
                </a:ext>
              </a:extLst>
            </p:cNvPr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TextBox 7">
            <a:extLst>
              <a:ext uri="{FF2B5EF4-FFF2-40B4-BE49-F238E27FC236}">
                <a16:creationId xmlns:a16="http://schemas.microsoft.com/office/drawing/2014/main" id="{0C7111FA-7B48-68EB-C8BC-9E073C753AD4}"/>
              </a:ext>
            </a:extLst>
          </p:cNvPr>
          <p:cNvSpPr txBox="1"/>
          <p:nvPr/>
        </p:nvSpPr>
        <p:spPr>
          <a:xfrm>
            <a:off x="756557" y="4000500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chemeClr val="tx2">
                    <a:lumMod val="60000"/>
                    <a:lumOff val="4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Despite challenges, we have: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0026E39C-BCC7-43DE-A6AF-DB269F804B20}"/>
              </a:ext>
            </a:extLst>
          </p:cNvPr>
          <p:cNvSpPr txBox="1"/>
          <p:nvPr/>
        </p:nvSpPr>
        <p:spPr>
          <a:xfrm>
            <a:off x="756557" y="5397556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Green Aviation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136C9753-660F-21A8-4D70-44FCDC817375}"/>
              </a:ext>
            </a:extLst>
          </p:cNvPr>
          <p:cNvSpPr txBox="1"/>
          <p:nvPr/>
        </p:nvSpPr>
        <p:spPr>
          <a:xfrm>
            <a:off x="756557" y="6096084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Regional growth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098CB4A9-7251-7790-5287-F78972312309}"/>
              </a:ext>
            </a:extLst>
          </p:cNvPr>
          <p:cNvSpPr txBox="1"/>
          <p:nvPr/>
        </p:nvSpPr>
        <p:spPr>
          <a:xfrm>
            <a:off x="756557" y="6794613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Human capital development</a:t>
            </a:r>
          </a:p>
        </p:txBody>
      </p:sp>
    </p:spTree>
    <p:extLst>
      <p:ext uri="{BB962C8B-B14F-4D97-AF65-F5344CB8AC3E}">
        <p14:creationId xmlns:p14="http://schemas.microsoft.com/office/powerpoint/2010/main" val="1059239435"/>
      </p:ext>
    </p:extLst>
  </p:cSld>
  <p:clrMapOvr>
    <a:masterClrMapping/>
  </p:clrMapOvr>
  <p:transition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30FD8-CD93-98EC-6FDF-EE3B6591C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80E6ED3-D698-D3A9-9DA1-1B59BC2D2050}"/>
              </a:ext>
            </a:extLst>
          </p:cNvPr>
          <p:cNvSpPr txBox="1"/>
          <p:nvPr/>
        </p:nvSpPr>
        <p:spPr>
          <a:xfrm>
            <a:off x="762000" y="960727"/>
            <a:ext cx="159875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OPPORTUNITY 1: SMART</a:t>
            </a:r>
          </a:p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AVIATION 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53658CD-1D8F-6A68-58E3-00CCEEBE1B16}"/>
              </a:ext>
            </a:extLst>
          </p:cNvPr>
          <p:cNvSpPr txBox="1"/>
          <p:nvPr/>
        </p:nvSpPr>
        <p:spPr>
          <a:xfrm>
            <a:off x="685800" y="3771900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Artificial Intelligence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8FBB3D7-C7FB-70B4-AF12-961FB8B8C9CE}"/>
              </a:ext>
            </a:extLst>
          </p:cNvPr>
          <p:cNvSpPr/>
          <p:nvPr/>
        </p:nvSpPr>
        <p:spPr>
          <a:xfrm>
            <a:off x="16076819" y="720986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D284BFBD-188A-7485-C6B9-A3E8A0396FC9}"/>
              </a:ext>
            </a:extLst>
          </p:cNvPr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9B8C670-D795-2AE1-388E-09AFB4921D92}"/>
                </a:ext>
              </a:extLst>
            </p:cNvPr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B8D5EFE8-F1FD-DD57-0BAD-54561113EE21}"/>
                </a:ext>
              </a:extLst>
            </p:cNvPr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TextBox 7">
            <a:extLst>
              <a:ext uri="{FF2B5EF4-FFF2-40B4-BE49-F238E27FC236}">
                <a16:creationId xmlns:a16="http://schemas.microsoft.com/office/drawing/2014/main" id="{D96CBA20-DC9F-B9EE-066E-4D6C704B747F}"/>
              </a:ext>
            </a:extLst>
          </p:cNvPr>
          <p:cNvSpPr txBox="1"/>
          <p:nvPr/>
        </p:nvSpPr>
        <p:spPr>
          <a:xfrm>
            <a:off x="685800" y="7231425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chemeClr val="tx2">
                    <a:lumMod val="60000"/>
                    <a:lumOff val="4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Some of the Benefits: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520FBBDC-19C5-2FAF-A6A5-8DBFB3689C78}"/>
              </a:ext>
            </a:extLst>
          </p:cNvPr>
          <p:cNvSpPr txBox="1"/>
          <p:nvPr/>
        </p:nvSpPr>
        <p:spPr>
          <a:xfrm>
            <a:off x="685800" y="4463805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Big data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3359A78-984B-DD5B-93E0-CAA81014F393}"/>
              </a:ext>
            </a:extLst>
          </p:cNvPr>
          <p:cNvSpPr txBox="1"/>
          <p:nvPr/>
        </p:nvSpPr>
        <p:spPr>
          <a:xfrm>
            <a:off x="685800" y="5155710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Automation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B3803881-B80B-4976-B7BE-0C37F518B7AA}"/>
              </a:ext>
            </a:extLst>
          </p:cNvPr>
          <p:cNvSpPr txBox="1"/>
          <p:nvPr/>
        </p:nvSpPr>
        <p:spPr>
          <a:xfrm>
            <a:off x="685800" y="5847615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Smart airports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DFB4C4-AC34-D828-77BD-BA454E011BFF}"/>
              </a:ext>
            </a:extLst>
          </p:cNvPr>
          <p:cNvSpPr txBox="1"/>
          <p:nvPr/>
        </p:nvSpPr>
        <p:spPr>
          <a:xfrm>
            <a:off x="685800" y="6539520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Smart air traffic control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7C44C2CC-03B2-6EFE-145A-4CBCF07AB4C1}"/>
              </a:ext>
            </a:extLst>
          </p:cNvPr>
          <p:cNvSpPr txBox="1"/>
          <p:nvPr/>
        </p:nvSpPr>
        <p:spPr>
          <a:xfrm>
            <a:off x="685800" y="7923330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Fewer delays, better safety, lower fuel use, better passenger experience</a:t>
            </a:r>
          </a:p>
        </p:txBody>
      </p:sp>
    </p:spTree>
    <p:extLst>
      <p:ext uri="{BB962C8B-B14F-4D97-AF65-F5344CB8AC3E}">
        <p14:creationId xmlns:p14="http://schemas.microsoft.com/office/powerpoint/2010/main" val="1811476086"/>
      </p:ext>
    </p:extLst>
  </p:cSld>
  <p:clrMapOvr>
    <a:masterClrMapping/>
  </p:clrMapOvr>
  <p:transition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AFA1A-F485-243A-224A-4A464993C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9B20E06-88AD-4769-491E-CD56D0A32E7A}"/>
              </a:ext>
            </a:extLst>
          </p:cNvPr>
          <p:cNvSpPr txBox="1"/>
          <p:nvPr/>
        </p:nvSpPr>
        <p:spPr>
          <a:xfrm>
            <a:off x="762000" y="960727"/>
            <a:ext cx="159875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OPPORTUNITY 2: GREEN</a:t>
            </a:r>
          </a:p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AVIATION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25B57BC-22AE-BA5B-E0C3-F2E027CE9405}"/>
              </a:ext>
            </a:extLst>
          </p:cNvPr>
          <p:cNvSpPr txBox="1"/>
          <p:nvPr/>
        </p:nvSpPr>
        <p:spPr>
          <a:xfrm>
            <a:off x="762000" y="3985965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Sustainable Aviation Fuel (SAF)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B3F3307-D12B-D1EA-3999-E191C0BDB9D5}"/>
              </a:ext>
            </a:extLst>
          </p:cNvPr>
          <p:cNvSpPr/>
          <p:nvPr/>
        </p:nvSpPr>
        <p:spPr>
          <a:xfrm>
            <a:off x="16076819" y="720986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0FE610DF-9FA9-D2E4-219B-150F3B73DE1E}"/>
              </a:ext>
            </a:extLst>
          </p:cNvPr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753BEC1-B05E-2E34-ED05-794EF8FC88EF}"/>
                </a:ext>
              </a:extLst>
            </p:cNvPr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CCF79F28-190A-9008-B874-ED4C0189FE97}"/>
                </a:ext>
              </a:extLst>
            </p:cNvPr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TextBox 7">
            <a:extLst>
              <a:ext uri="{FF2B5EF4-FFF2-40B4-BE49-F238E27FC236}">
                <a16:creationId xmlns:a16="http://schemas.microsoft.com/office/drawing/2014/main" id="{2C30BF65-59BA-C1E2-E365-AF70AB481E9A}"/>
              </a:ext>
            </a:extLst>
          </p:cNvPr>
          <p:cNvSpPr txBox="1"/>
          <p:nvPr/>
        </p:nvSpPr>
        <p:spPr>
          <a:xfrm>
            <a:off x="762000" y="6825977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chemeClr val="tx2">
                    <a:lumMod val="60000"/>
                    <a:lumOff val="4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Sustainability now drives innovation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D3265A5-D7C0-64AF-6D58-E7E094597850}"/>
              </a:ext>
            </a:extLst>
          </p:cNvPr>
          <p:cNvSpPr txBox="1"/>
          <p:nvPr/>
        </p:nvSpPr>
        <p:spPr>
          <a:xfrm>
            <a:off x="762000" y="4695968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Electric aircraft (short routes)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94F277FA-13E9-D17A-9772-FD3A1334C005}"/>
              </a:ext>
            </a:extLst>
          </p:cNvPr>
          <p:cNvSpPr txBox="1"/>
          <p:nvPr/>
        </p:nvSpPr>
        <p:spPr>
          <a:xfrm>
            <a:off x="762000" y="5405971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Hydrogen aircraft (future)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75E943E3-2EBE-F94D-D234-3C875A586DE9}"/>
              </a:ext>
            </a:extLst>
          </p:cNvPr>
          <p:cNvSpPr txBox="1"/>
          <p:nvPr/>
        </p:nvSpPr>
        <p:spPr>
          <a:xfrm>
            <a:off x="762000" y="6115974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Lighter materials</a:t>
            </a:r>
          </a:p>
        </p:txBody>
      </p:sp>
    </p:spTree>
    <p:extLst>
      <p:ext uri="{BB962C8B-B14F-4D97-AF65-F5344CB8AC3E}">
        <p14:creationId xmlns:p14="http://schemas.microsoft.com/office/powerpoint/2010/main" val="2463350491"/>
      </p:ext>
    </p:extLst>
  </p:cSld>
  <p:clrMapOvr>
    <a:masterClrMapping/>
  </p:clrMapOvr>
  <p:transition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287E7-2EEF-6390-F493-A6DC67C2C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3A11874-FBFE-8F73-4A20-F27E391ABE07}"/>
              </a:ext>
            </a:extLst>
          </p:cNvPr>
          <p:cNvSpPr txBox="1"/>
          <p:nvPr/>
        </p:nvSpPr>
        <p:spPr>
          <a:xfrm>
            <a:off x="762000" y="960727"/>
            <a:ext cx="159875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OPPORTUNITY 3: </a:t>
            </a:r>
          </a:p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REGIONAL GROWTH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7871FD1-0104-749E-2205-5EEAE3EA0CC5}"/>
              </a:ext>
            </a:extLst>
          </p:cNvPr>
          <p:cNvSpPr txBox="1"/>
          <p:nvPr/>
        </p:nvSpPr>
        <p:spPr>
          <a:xfrm>
            <a:off x="761999" y="3985965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Asia, Africa, Middle East growing fast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BB97FA5-E230-4BB4-E0C3-7456998D2891}"/>
              </a:ext>
            </a:extLst>
          </p:cNvPr>
          <p:cNvSpPr/>
          <p:nvPr/>
        </p:nvSpPr>
        <p:spPr>
          <a:xfrm>
            <a:off x="16076819" y="720986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FA0F5355-9030-A7D5-9ADE-02185EB05B5A}"/>
              </a:ext>
            </a:extLst>
          </p:cNvPr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9E43E1D-27EB-9D2C-0DEA-FECFE1528449}"/>
                </a:ext>
              </a:extLst>
            </p:cNvPr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7ACECF6F-2E54-08EB-52E7-82EE681E2CA5}"/>
                </a:ext>
              </a:extLst>
            </p:cNvPr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TextBox 7">
            <a:extLst>
              <a:ext uri="{FF2B5EF4-FFF2-40B4-BE49-F238E27FC236}">
                <a16:creationId xmlns:a16="http://schemas.microsoft.com/office/drawing/2014/main" id="{10A1EA22-125C-B17B-3CBB-26CC668B3636}"/>
              </a:ext>
            </a:extLst>
          </p:cNvPr>
          <p:cNvSpPr txBox="1"/>
          <p:nvPr/>
        </p:nvSpPr>
        <p:spPr>
          <a:xfrm>
            <a:off x="761999" y="5782148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chemeClr val="tx2">
                    <a:lumMod val="60000"/>
                    <a:lumOff val="4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Opens door for: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ED94034-81EC-E95E-9981-D9584E33BA0A}"/>
              </a:ext>
            </a:extLst>
          </p:cNvPr>
          <p:cNvSpPr txBox="1"/>
          <p:nvPr/>
        </p:nvSpPr>
        <p:spPr>
          <a:xfrm>
            <a:off x="761999" y="4589104"/>
            <a:ext cx="15314819" cy="11287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Vietnam is a strong example with growth in Tourism, Trade and Airport Expansion</a:t>
            </a:r>
          </a:p>
          <a:p>
            <a:pPr algn="l">
              <a:lnSpc>
                <a:spcPts val="4620"/>
              </a:lnSpc>
            </a:pPr>
            <a:endParaRPr lang="en-US" sz="3300" b="1" spc="-132" dirty="0">
              <a:solidFill>
                <a:srgbClr val="00206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97256DD6-3A40-3983-76F2-32CF1A2DF2F7}"/>
              </a:ext>
            </a:extLst>
          </p:cNvPr>
          <p:cNvSpPr txBox="1"/>
          <p:nvPr/>
        </p:nvSpPr>
        <p:spPr>
          <a:xfrm>
            <a:off x="761999" y="6385287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Regional cooperation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55D1C77F-1822-AA69-91D6-325C3CD537F5}"/>
              </a:ext>
            </a:extLst>
          </p:cNvPr>
          <p:cNvSpPr txBox="1"/>
          <p:nvPr/>
        </p:nvSpPr>
        <p:spPr>
          <a:xfrm>
            <a:off x="761999" y="6988426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Shared training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8CED7A93-C787-62E4-2893-EA5D7EB834FF}"/>
              </a:ext>
            </a:extLst>
          </p:cNvPr>
          <p:cNvSpPr txBox="1"/>
          <p:nvPr/>
        </p:nvSpPr>
        <p:spPr>
          <a:xfrm>
            <a:off x="761999" y="7591564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Technology exchange</a:t>
            </a:r>
          </a:p>
        </p:txBody>
      </p:sp>
    </p:spTree>
    <p:extLst>
      <p:ext uri="{BB962C8B-B14F-4D97-AF65-F5344CB8AC3E}">
        <p14:creationId xmlns:p14="http://schemas.microsoft.com/office/powerpoint/2010/main" val="2637438108"/>
      </p:ext>
    </p:extLst>
  </p:cSld>
  <p:clrMapOvr>
    <a:masterClrMapping/>
  </p:clrMapOvr>
  <p:transition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53B6E-E636-E958-AD9E-DEE1FE03C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C715595-3BF2-BC5D-2D83-6E36123060FE}"/>
              </a:ext>
            </a:extLst>
          </p:cNvPr>
          <p:cNvSpPr txBox="1"/>
          <p:nvPr/>
        </p:nvSpPr>
        <p:spPr>
          <a:xfrm>
            <a:off x="762000" y="960727"/>
            <a:ext cx="159875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GREATEST OPPORTUNITY: </a:t>
            </a:r>
          </a:p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HUMAN CAPITAL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C11E9EF-BE0F-2B16-D4A5-CBB483A6A536}"/>
              </a:ext>
            </a:extLst>
          </p:cNvPr>
          <p:cNvSpPr txBox="1"/>
          <p:nvPr/>
        </p:nvSpPr>
        <p:spPr>
          <a:xfrm>
            <a:off x="761999" y="3985965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Aircraft can be purchased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EADF1F2-AE70-D3D8-10DB-6BDE976692B5}"/>
              </a:ext>
            </a:extLst>
          </p:cNvPr>
          <p:cNvSpPr/>
          <p:nvPr/>
        </p:nvSpPr>
        <p:spPr>
          <a:xfrm>
            <a:off x="16076819" y="720986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60E85FCE-04ED-5599-7EBE-748979210569}"/>
              </a:ext>
            </a:extLst>
          </p:cNvPr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37346AA-A0D9-1ADB-A805-BE43EEC74FD1}"/>
                </a:ext>
              </a:extLst>
            </p:cNvPr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2447DB42-211A-81EF-BA0D-57FB39768815}"/>
                </a:ext>
              </a:extLst>
            </p:cNvPr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TextBox 7">
            <a:extLst>
              <a:ext uri="{FF2B5EF4-FFF2-40B4-BE49-F238E27FC236}">
                <a16:creationId xmlns:a16="http://schemas.microsoft.com/office/drawing/2014/main" id="{FDB13329-382A-FA63-1678-534AC49EBE29}"/>
              </a:ext>
            </a:extLst>
          </p:cNvPr>
          <p:cNvSpPr txBox="1"/>
          <p:nvPr/>
        </p:nvSpPr>
        <p:spPr>
          <a:xfrm>
            <a:off x="761999" y="5542896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chemeClr val="tx2">
                    <a:lumMod val="60000"/>
                    <a:lumOff val="4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But Human Capability is the core of aviation’s future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F9AEB44D-2AEB-7594-0338-EE2331D37B45}"/>
              </a:ext>
            </a:extLst>
          </p:cNvPr>
          <p:cNvSpPr txBox="1"/>
          <p:nvPr/>
        </p:nvSpPr>
        <p:spPr>
          <a:xfrm>
            <a:off x="761999" y="4764431"/>
            <a:ext cx="15314819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Technology can be installed</a:t>
            </a:r>
          </a:p>
        </p:txBody>
      </p:sp>
    </p:spTree>
    <p:extLst>
      <p:ext uri="{BB962C8B-B14F-4D97-AF65-F5344CB8AC3E}">
        <p14:creationId xmlns:p14="http://schemas.microsoft.com/office/powerpoint/2010/main" val="1077485110"/>
      </p:ext>
    </p:extLst>
  </p:cSld>
  <p:clrMapOvr>
    <a:masterClrMapping/>
  </p:clrMapOvr>
  <p:transition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B3B02-6B18-1866-791D-3A558958C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3587705-3B6A-98B8-F31A-6FE247EE9965}"/>
              </a:ext>
            </a:extLst>
          </p:cNvPr>
          <p:cNvSpPr txBox="1"/>
          <p:nvPr/>
        </p:nvSpPr>
        <p:spPr>
          <a:xfrm>
            <a:off x="762000" y="960727"/>
            <a:ext cx="159875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MODERN AVIATION</a:t>
            </a:r>
          </a:p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SKILLS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B2B043A-ACD6-43A7-6F8B-AFDD1B45F133}"/>
              </a:ext>
            </a:extLst>
          </p:cNvPr>
          <p:cNvSpPr txBox="1"/>
          <p:nvPr/>
        </p:nvSpPr>
        <p:spPr>
          <a:xfrm>
            <a:off x="711220" y="6453104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Teamwork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C2E2993-1AAD-BCDF-ED44-DC1475279CEA}"/>
              </a:ext>
            </a:extLst>
          </p:cNvPr>
          <p:cNvSpPr/>
          <p:nvPr/>
        </p:nvSpPr>
        <p:spPr>
          <a:xfrm>
            <a:off x="16076819" y="720986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C626D7BA-A52C-E94A-105B-9B88D6274C89}"/>
              </a:ext>
            </a:extLst>
          </p:cNvPr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7CCC4FE8-A2A5-B8BC-A222-8E832FC6A6D6}"/>
                </a:ext>
              </a:extLst>
            </p:cNvPr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89FF6D45-61CF-40C0-2BF6-2A7EB1B3666E}"/>
                </a:ext>
              </a:extLst>
            </p:cNvPr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13" name="TextBox 7">
            <a:extLst>
              <a:ext uri="{FF2B5EF4-FFF2-40B4-BE49-F238E27FC236}">
                <a16:creationId xmlns:a16="http://schemas.microsoft.com/office/drawing/2014/main" id="{0149BAA8-9A74-B692-1933-280B35ECEBEE}"/>
              </a:ext>
            </a:extLst>
          </p:cNvPr>
          <p:cNvSpPr txBox="1"/>
          <p:nvPr/>
        </p:nvSpPr>
        <p:spPr>
          <a:xfrm>
            <a:off x="711220" y="3790268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chemeClr val="tx2">
                    <a:lumMod val="60000"/>
                    <a:lumOff val="4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Today professionals need: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51069FBD-0239-F728-5DA7-2A7762C66B91}"/>
              </a:ext>
            </a:extLst>
          </p:cNvPr>
          <p:cNvSpPr txBox="1"/>
          <p:nvPr/>
        </p:nvSpPr>
        <p:spPr>
          <a:xfrm>
            <a:off x="711220" y="7118813"/>
            <a:ext cx="15314819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Leadership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9AAC612-08AB-5B14-08B6-A581301EEE4E}"/>
              </a:ext>
            </a:extLst>
          </p:cNvPr>
          <p:cNvSpPr txBox="1"/>
          <p:nvPr/>
        </p:nvSpPr>
        <p:spPr>
          <a:xfrm>
            <a:off x="711220" y="4455977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Technical skills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E1934363-6D15-2CB9-5075-96A6A44881BC}"/>
              </a:ext>
            </a:extLst>
          </p:cNvPr>
          <p:cNvSpPr txBox="1"/>
          <p:nvPr/>
        </p:nvSpPr>
        <p:spPr>
          <a:xfrm>
            <a:off x="711220" y="5121686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Decision making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5F62F0CF-1E2A-1AFD-F5B0-88C296E2150A}"/>
              </a:ext>
            </a:extLst>
          </p:cNvPr>
          <p:cNvSpPr txBox="1"/>
          <p:nvPr/>
        </p:nvSpPr>
        <p:spPr>
          <a:xfrm>
            <a:off x="711220" y="5787395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Communication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65D91A00-9148-BB3D-73C7-6ABCD9CD0320}"/>
              </a:ext>
            </a:extLst>
          </p:cNvPr>
          <p:cNvSpPr txBox="1"/>
          <p:nvPr/>
        </p:nvSpPr>
        <p:spPr>
          <a:xfrm>
            <a:off x="711220" y="7784522"/>
            <a:ext cx="15314819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Digital knowledge among others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2293A00-BDDB-D684-C0F7-2E650F2E3B84}"/>
              </a:ext>
            </a:extLst>
          </p:cNvPr>
          <p:cNvSpPr txBox="1"/>
          <p:nvPr/>
        </p:nvSpPr>
        <p:spPr>
          <a:xfrm>
            <a:off x="711220" y="8450233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chemeClr val="tx2">
                    <a:lumMod val="60000"/>
                    <a:lumOff val="4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Aviation workers are now system managers</a:t>
            </a:r>
          </a:p>
        </p:txBody>
      </p:sp>
    </p:spTree>
    <p:extLst>
      <p:ext uri="{BB962C8B-B14F-4D97-AF65-F5344CB8AC3E}">
        <p14:creationId xmlns:p14="http://schemas.microsoft.com/office/powerpoint/2010/main" val="2463140111"/>
      </p:ext>
    </p:extLst>
  </p:cSld>
  <p:clrMapOvr>
    <a:masterClrMapping/>
  </p:clrMapOvr>
  <p:transition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ACACA-E696-C9C5-2C40-F82AD7147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B0D4537-F1E5-6C99-7B6E-F3CEDEECF531}"/>
              </a:ext>
            </a:extLst>
          </p:cNvPr>
          <p:cNvSpPr txBox="1"/>
          <p:nvPr/>
        </p:nvSpPr>
        <p:spPr>
          <a:xfrm>
            <a:off x="762000" y="960727"/>
            <a:ext cx="15987532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LIFELONG LEARNING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82D93BD-CE42-4D4E-B37B-A5604228066E}"/>
              </a:ext>
            </a:extLst>
          </p:cNvPr>
          <p:cNvSpPr/>
          <p:nvPr/>
        </p:nvSpPr>
        <p:spPr>
          <a:xfrm>
            <a:off x="16076819" y="720986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519D87B7-D610-018C-9339-A85B6568B2D6}"/>
              </a:ext>
            </a:extLst>
          </p:cNvPr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ED2AA2D0-E5BB-53C1-480B-DA7E2A40ED31}"/>
                </a:ext>
              </a:extLst>
            </p:cNvPr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5519CEA3-82A8-7847-5285-FB6829A0BC90}"/>
                </a:ext>
              </a:extLst>
            </p:cNvPr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AA6EA239-9256-1096-4AE1-974FF7B6FAE8}"/>
              </a:ext>
            </a:extLst>
          </p:cNvPr>
          <p:cNvSpPr txBox="1"/>
          <p:nvPr/>
        </p:nvSpPr>
        <p:spPr>
          <a:xfrm>
            <a:off x="684006" y="5822976"/>
            <a:ext cx="15314819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Transition from traditional architectures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A41CD3E-9C85-191E-656B-4AC3DD49AF07}"/>
              </a:ext>
            </a:extLst>
          </p:cNvPr>
          <p:cNvSpPr txBox="1"/>
          <p:nvPr/>
        </p:nvSpPr>
        <p:spPr>
          <a:xfrm>
            <a:off x="684006" y="2857500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Technology changes fast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0E088780-8C21-9AEF-7342-855C2E9ED743}"/>
              </a:ext>
            </a:extLst>
          </p:cNvPr>
          <p:cNvSpPr txBox="1"/>
          <p:nvPr/>
        </p:nvSpPr>
        <p:spPr>
          <a:xfrm>
            <a:off x="684006" y="3598869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Rules change often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84868FED-0F80-AF67-1BE4-525FAA7894C8}"/>
              </a:ext>
            </a:extLst>
          </p:cNvPr>
          <p:cNvSpPr txBox="1"/>
          <p:nvPr/>
        </p:nvSpPr>
        <p:spPr>
          <a:xfrm>
            <a:off x="684006" y="4340238"/>
            <a:ext cx="13549132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Digital systems evolve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08477CFC-7435-467F-89A7-7610500B520A}"/>
              </a:ext>
            </a:extLst>
          </p:cNvPr>
          <p:cNvSpPr txBox="1"/>
          <p:nvPr/>
        </p:nvSpPr>
        <p:spPr>
          <a:xfrm>
            <a:off x="684006" y="6564345"/>
            <a:ext cx="16526413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Embrace continuous learning, online and AI-assisted learning, simulations and flexibility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996F605-A343-D8F1-F055-629A21228E47}"/>
              </a:ext>
            </a:extLst>
          </p:cNvPr>
          <p:cNvSpPr txBox="1"/>
          <p:nvPr/>
        </p:nvSpPr>
        <p:spPr>
          <a:xfrm>
            <a:off x="684006" y="5081607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chemeClr val="tx2">
                    <a:lumMod val="60000"/>
                    <a:lumOff val="4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Training and Development must include and be able to:</a:t>
            </a:r>
          </a:p>
        </p:txBody>
      </p:sp>
    </p:spTree>
    <p:extLst>
      <p:ext uri="{BB962C8B-B14F-4D97-AF65-F5344CB8AC3E}">
        <p14:creationId xmlns:p14="http://schemas.microsoft.com/office/powerpoint/2010/main" val="1623400285"/>
      </p:ext>
    </p:extLst>
  </p:cSld>
  <p:clrMapOvr>
    <a:masterClrMapping/>
  </p:clrMapOvr>
  <p:transition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348F8-3AF1-6C30-7F48-C08D21A67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F6D3D28-B9A2-4090-1EB1-17FC8BE97927}"/>
              </a:ext>
            </a:extLst>
          </p:cNvPr>
          <p:cNvSpPr txBox="1"/>
          <p:nvPr/>
        </p:nvSpPr>
        <p:spPr>
          <a:xfrm>
            <a:off x="762000" y="960727"/>
            <a:ext cx="159875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HUMAN PERFORMANCE</a:t>
            </a:r>
          </a:p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&amp; MENTAL HEALTH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3DA8F82-7CF2-230C-59AA-F213EC32D81E}"/>
              </a:ext>
            </a:extLst>
          </p:cNvPr>
          <p:cNvSpPr/>
          <p:nvPr/>
        </p:nvSpPr>
        <p:spPr>
          <a:xfrm>
            <a:off x="16076819" y="720986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2D3834BB-8EA8-9FD9-2E72-B8C49AABA570}"/>
              </a:ext>
            </a:extLst>
          </p:cNvPr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F2E5EF16-FF0C-BAD4-D6A6-435351359964}"/>
                </a:ext>
              </a:extLst>
            </p:cNvPr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974BC42C-65DA-7D2E-37E2-2A7E5B032307}"/>
                </a:ext>
              </a:extLst>
            </p:cNvPr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5ABDB947-9EDD-8BB0-061A-433560D3E4A6}"/>
              </a:ext>
            </a:extLst>
          </p:cNvPr>
          <p:cNvSpPr txBox="1"/>
          <p:nvPr/>
        </p:nvSpPr>
        <p:spPr>
          <a:xfrm>
            <a:off x="685800" y="4501486"/>
            <a:ext cx="15314819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Long Hours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C9A19FE2-A818-D5BC-8F5C-BC87BE92E10B}"/>
              </a:ext>
            </a:extLst>
          </p:cNvPr>
          <p:cNvSpPr txBox="1"/>
          <p:nvPr/>
        </p:nvSpPr>
        <p:spPr>
          <a:xfrm>
            <a:off x="685800" y="7195498"/>
            <a:ext cx="15087600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Fatigue Management, Mental Health, Work-life Balance, Safety Culture ……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3D1257F0-FBB1-1895-CC1D-F173A20FB28F}"/>
              </a:ext>
            </a:extLst>
          </p:cNvPr>
          <p:cNvSpPr txBox="1"/>
          <p:nvPr/>
        </p:nvSpPr>
        <p:spPr>
          <a:xfrm>
            <a:off x="685800" y="5174989"/>
            <a:ext cx="16526413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High Pressure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9BA8FB2-FA91-2860-8131-9F45F8F8F757}"/>
              </a:ext>
            </a:extLst>
          </p:cNvPr>
          <p:cNvSpPr txBox="1"/>
          <p:nvPr/>
        </p:nvSpPr>
        <p:spPr>
          <a:xfrm>
            <a:off x="685800" y="3827983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chemeClr val="tx2">
                    <a:lumMod val="60000"/>
                    <a:lumOff val="4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Aviation work includes: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692A9FA-FB9F-7931-D769-F4043D1ED7A4}"/>
              </a:ext>
            </a:extLst>
          </p:cNvPr>
          <p:cNvSpPr txBox="1"/>
          <p:nvPr/>
        </p:nvSpPr>
        <p:spPr>
          <a:xfrm>
            <a:off x="685800" y="5848492"/>
            <a:ext cx="16526413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Zero-error environment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8C854B5-A268-0752-3E4F-2CFDF6302454}"/>
              </a:ext>
            </a:extLst>
          </p:cNvPr>
          <p:cNvSpPr txBox="1"/>
          <p:nvPr/>
        </p:nvSpPr>
        <p:spPr>
          <a:xfrm>
            <a:off x="685800" y="6521995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chemeClr val="tx2">
                    <a:lumMod val="60000"/>
                    <a:lumOff val="4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We must care about:</a:t>
            </a:r>
          </a:p>
        </p:txBody>
      </p:sp>
    </p:spTree>
    <p:extLst>
      <p:ext uri="{BB962C8B-B14F-4D97-AF65-F5344CB8AC3E}">
        <p14:creationId xmlns:p14="http://schemas.microsoft.com/office/powerpoint/2010/main" val="3279939734"/>
      </p:ext>
    </p:extLst>
  </p:cSld>
  <p:clrMapOvr>
    <a:masterClrMapping/>
  </p:clrMapOvr>
  <p:transition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4ADB4-DD77-A2E7-7FD5-D1885943A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760C07D-9368-2D84-96F0-51B441E05D5C}"/>
              </a:ext>
            </a:extLst>
          </p:cNvPr>
          <p:cNvSpPr txBox="1"/>
          <p:nvPr/>
        </p:nvSpPr>
        <p:spPr>
          <a:xfrm>
            <a:off x="762000" y="960727"/>
            <a:ext cx="159875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NO COUNTRY CAN</a:t>
            </a:r>
          </a:p>
          <a:p>
            <a:pPr algn="l">
              <a:lnSpc>
                <a:spcPts val="9584"/>
              </a:lnSpc>
            </a:pPr>
            <a:r>
              <a:rPr lang="en-US" sz="9600" b="1" spc="-383" dirty="0">
                <a:gradFill>
                  <a:gsLst>
                    <a:gs pos="0">
                      <a:srgbClr val="71C4FF">
                        <a:alpha val="100000"/>
                      </a:srgbClr>
                    </a:gs>
                    <a:gs pos="50000">
                      <a:srgbClr val="0085FF">
                        <a:alpha val="100000"/>
                      </a:srgbClr>
                    </a:gs>
                    <a:gs pos="100000">
                      <a:srgbClr val="001EB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Arial Bold"/>
                <a:ea typeface="Arial Bold"/>
                <a:cs typeface="Arial Bold"/>
                <a:sym typeface="Arial Bold"/>
              </a:rPr>
              <a:t>FLY ALONE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38EB413-318A-7B99-8324-320B94DEA84C}"/>
              </a:ext>
            </a:extLst>
          </p:cNvPr>
          <p:cNvSpPr/>
          <p:nvPr/>
        </p:nvSpPr>
        <p:spPr>
          <a:xfrm>
            <a:off x="16076819" y="720986"/>
            <a:ext cx="1679162" cy="1019610"/>
          </a:xfrm>
          <a:custGeom>
            <a:avLst/>
            <a:gdLst/>
            <a:ahLst/>
            <a:cxnLst/>
            <a:rect l="l" t="t" r="r" b="b"/>
            <a:pathLst>
              <a:path w="1679162" h="1019610">
                <a:moveTo>
                  <a:pt x="0" y="0"/>
                </a:moveTo>
                <a:lnTo>
                  <a:pt x="1679162" y="0"/>
                </a:lnTo>
                <a:lnTo>
                  <a:pt x="1679162" y="1019610"/>
                </a:lnTo>
                <a:lnTo>
                  <a:pt x="0" y="1019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74" t="-47122" r="-11042" b="-57280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E1B98D4D-63EB-A2A5-9BFB-569495D55505}"/>
              </a:ext>
            </a:extLst>
          </p:cNvPr>
          <p:cNvGrpSpPr/>
          <p:nvPr/>
        </p:nvGrpSpPr>
        <p:grpSpPr>
          <a:xfrm>
            <a:off x="0" y="7993119"/>
            <a:ext cx="18288000" cy="2293881"/>
            <a:chOff x="0" y="0"/>
            <a:chExt cx="24384000" cy="305850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8C13BF76-44AA-B43E-56DF-FE7A7F8A24A5}"/>
                </a:ext>
              </a:extLst>
            </p:cNvPr>
            <p:cNvSpPr/>
            <p:nvPr/>
          </p:nvSpPr>
          <p:spPr>
            <a:xfrm>
              <a:off x="21941017" y="0"/>
              <a:ext cx="2442983" cy="3058508"/>
            </a:xfrm>
            <a:custGeom>
              <a:avLst/>
              <a:gdLst/>
              <a:ahLst/>
              <a:cxnLst/>
              <a:rect l="l" t="t" r="r" b="b"/>
              <a:pathLst>
                <a:path w="2442983" h="3058508">
                  <a:moveTo>
                    <a:pt x="0" y="0"/>
                  </a:moveTo>
                  <a:lnTo>
                    <a:pt x="2442983" y="0"/>
                  </a:lnTo>
                  <a:lnTo>
                    <a:pt x="2442983" y="3058508"/>
                  </a:lnTo>
                  <a:lnTo>
                    <a:pt x="0" y="305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F98912CB-B3B9-AF47-1C67-547632C0E6BF}"/>
                </a:ext>
              </a:extLst>
            </p:cNvPr>
            <p:cNvSpPr/>
            <p:nvPr/>
          </p:nvSpPr>
          <p:spPr>
            <a:xfrm>
              <a:off x="0" y="2075908"/>
              <a:ext cx="22035217" cy="0"/>
            </a:xfrm>
            <a:prstGeom prst="line">
              <a:avLst/>
            </a:prstGeom>
            <a:ln w="50800" cap="flat">
              <a:solidFill>
                <a:srgbClr val="2763B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VN" b="1" dirty="0">
                <a:latin typeface="Arial" panose="020B0604020202020204" pitchFamily="34" charset="0"/>
              </a:endParaRPr>
            </a:p>
          </p:txBody>
        </p:sp>
      </p:grpSp>
      <p:sp>
        <p:nvSpPr>
          <p:cNvPr id="3" name="TextBox 6">
            <a:extLst>
              <a:ext uri="{FF2B5EF4-FFF2-40B4-BE49-F238E27FC236}">
                <a16:creationId xmlns:a16="http://schemas.microsoft.com/office/drawing/2014/main" id="{22D7E91D-BDAA-1EFB-16D5-BC48EAD9900D}"/>
              </a:ext>
            </a:extLst>
          </p:cNvPr>
          <p:cNvSpPr txBox="1"/>
          <p:nvPr/>
        </p:nvSpPr>
        <p:spPr>
          <a:xfrm>
            <a:off x="770987" y="4140603"/>
            <a:ext cx="15314819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Aviation is global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54F0163C-BB5B-BC47-5F40-DB8225E4DC5F}"/>
              </a:ext>
            </a:extLst>
          </p:cNvPr>
          <p:cNvSpPr txBox="1"/>
          <p:nvPr/>
        </p:nvSpPr>
        <p:spPr>
          <a:xfrm>
            <a:off x="770987" y="4814106"/>
            <a:ext cx="16526413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Safety depends on cooperation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01C50A1-0469-F77D-78D7-BFD76CFCF095}"/>
              </a:ext>
            </a:extLst>
          </p:cNvPr>
          <p:cNvSpPr txBox="1"/>
          <p:nvPr/>
        </p:nvSpPr>
        <p:spPr>
          <a:xfrm>
            <a:off x="770987" y="5487609"/>
            <a:ext cx="16526413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b="1" spc="-132" dirty="0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ICAO and regional partnerships are vital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32E479EE-A523-68E1-4E09-734A4621D70E}"/>
              </a:ext>
            </a:extLst>
          </p:cNvPr>
          <p:cNvSpPr txBox="1"/>
          <p:nvPr/>
        </p:nvSpPr>
        <p:spPr>
          <a:xfrm>
            <a:off x="770987" y="6575925"/>
            <a:ext cx="14436038" cy="538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spc="-132" dirty="0">
                <a:solidFill>
                  <a:schemeClr val="tx2">
                    <a:lumMod val="60000"/>
                    <a:lumOff val="4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One country’s safety failure affects all countries</a:t>
            </a:r>
          </a:p>
        </p:txBody>
      </p:sp>
    </p:spTree>
    <p:extLst>
      <p:ext uri="{BB962C8B-B14F-4D97-AF65-F5344CB8AC3E}">
        <p14:creationId xmlns:p14="http://schemas.microsoft.com/office/powerpoint/2010/main" val="3968410801"/>
      </p:ext>
    </p:extLst>
  </p:cSld>
  <p:clrMapOvr>
    <a:masterClrMapping/>
  </p:clrMapOvr>
  <p:transition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329" y="-1632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37345" y="1448117"/>
            <a:ext cx="12066307" cy="2382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62"/>
              </a:lnSpc>
            </a:pPr>
            <a:r>
              <a:rPr lang="en-US" sz="17962" b="1" spc="-718" dirty="0">
                <a:solidFill>
                  <a:srgbClr val="FFFFFF"/>
                </a:solidFill>
                <a:latin typeface="Arial" panose="020B0604020202020204" pitchFamily="34" charset="0"/>
                <a:ea typeface="Agrandir"/>
                <a:cs typeface="Arial" panose="020B0604020202020204" pitchFamily="34" charset="0"/>
                <a:sym typeface="Agrandir"/>
              </a:rPr>
              <a:t>Thank You</a:t>
            </a:r>
          </a:p>
        </p:txBody>
      </p:sp>
      <p:sp>
        <p:nvSpPr>
          <p:cNvPr id="5" name="Freeform 5"/>
          <p:cNvSpPr/>
          <p:nvPr/>
        </p:nvSpPr>
        <p:spPr>
          <a:xfrm>
            <a:off x="15011400" y="723900"/>
            <a:ext cx="2257613" cy="1383120"/>
          </a:xfrm>
          <a:custGeom>
            <a:avLst/>
            <a:gdLst/>
            <a:ahLst/>
            <a:cxnLst/>
            <a:rect l="l" t="t" r="r" b="b"/>
            <a:pathLst>
              <a:path w="2257613" h="1383120">
                <a:moveTo>
                  <a:pt x="0" y="0"/>
                </a:moveTo>
                <a:lnTo>
                  <a:pt x="2257613" y="0"/>
                </a:lnTo>
                <a:lnTo>
                  <a:pt x="2257613" y="1383120"/>
                </a:lnTo>
                <a:lnTo>
                  <a:pt x="0" y="13831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491" t="-55714" r="-16491" b="-61348"/>
            </a:stretch>
          </a:blipFill>
        </p:spPr>
        <p:txBody>
          <a:bodyPr/>
          <a:lstStyle/>
          <a:p>
            <a:endParaRPr lang="en-VN" b="1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A39419-03B8-ADF1-63A6-0A91BC049D34}"/>
              </a:ext>
            </a:extLst>
          </p:cNvPr>
          <p:cNvSpPr txBox="1"/>
          <p:nvPr/>
        </p:nvSpPr>
        <p:spPr>
          <a:xfrm>
            <a:off x="1056289" y="3880521"/>
            <a:ext cx="1392971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</a:rPr>
              <a:t>Wishing AFCS 2025 great success &amp; </a:t>
            </a:r>
          </a:p>
          <a:p>
            <a:r>
              <a:rPr lang="en-US" sz="7200" b="1" dirty="0">
                <a:solidFill>
                  <a:schemeClr val="bg1"/>
                </a:solidFill>
              </a:rPr>
              <a:t>Vietnamese Aviation a strong future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2708</TotalTime>
  <Words>501</Words>
  <Application>Microsoft Office PowerPoint</Application>
  <PresentationFormat>Custom</PresentationFormat>
  <Paragraphs>130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Arial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and Green Gradient Minimalist Professional Business Presentation</dc:title>
  <dc:creator>ADMIN</dc:creator>
  <cp:lastModifiedBy>ADMIN</cp:lastModifiedBy>
  <cp:revision>6</cp:revision>
  <dcterms:created xsi:type="dcterms:W3CDTF">2006-08-16T00:00:00Z</dcterms:created>
  <dcterms:modified xsi:type="dcterms:W3CDTF">2025-12-07T03:51:25Z</dcterms:modified>
  <dc:identifier>DAG6cF0Zvbk</dc:identifier>
</cp:coreProperties>
</file>