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1.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288" r:id="rId2"/>
    <p:sldId id="257" r:id="rId3"/>
    <p:sldId id="362" r:id="rId4"/>
    <p:sldId id="473" r:id="rId5"/>
    <p:sldId id="472" r:id="rId6"/>
    <p:sldId id="363" r:id="rId7"/>
    <p:sldId id="361" r:id="rId8"/>
    <p:sldId id="375" r:id="rId9"/>
    <p:sldId id="376" r:id="rId10"/>
    <p:sldId id="379" r:id="rId11"/>
    <p:sldId id="389" r:id="rId12"/>
    <p:sldId id="390" r:id="rId13"/>
    <p:sldId id="476" r:id="rId14"/>
    <p:sldId id="477" r:id="rId15"/>
    <p:sldId id="478" r:id="rId16"/>
    <p:sldId id="488" r:id="rId17"/>
    <p:sldId id="491" r:id="rId18"/>
    <p:sldId id="490" r:id="rId19"/>
    <p:sldId id="433" r:id="rId20"/>
    <p:sldId id="399" r:id="rId21"/>
    <p:sldId id="400" r:id="rId22"/>
    <p:sldId id="487" r:id="rId23"/>
    <p:sldId id="480" r:id="rId24"/>
    <p:sldId id="481" r:id="rId25"/>
    <p:sldId id="401" r:id="rId26"/>
    <p:sldId id="475" r:id="rId27"/>
    <p:sldId id="402" r:id="rId28"/>
    <p:sldId id="485" r:id="rId29"/>
    <p:sldId id="479" r:id="rId30"/>
    <p:sldId id="404" r:id="rId31"/>
    <p:sldId id="486" r:id="rId32"/>
    <p:sldId id="474" r:id="rId33"/>
    <p:sldId id="403" r:id="rId34"/>
    <p:sldId id="405" r:id="rId35"/>
    <p:sldId id="407" r:id="rId36"/>
    <p:sldId id="482" r:id="rId37"/>
    <p:sldId id="484" r:id="rId38"/>
    <p:sldId id="483" r:id="rId39"/>
    <p:sldId id="409" r:id="rId40"/>
    <p:sldId id="410" r:id="rId41"/>
    <p:sldId id="411" r:id="rId42"/>
    <p:sldId id="412" r:id="rId43"/>
    <p:sldId id="413" r:id="rId44"/>
    <p:sldId id="414" r:id="rId45"/>
    <p:sldId id="420" r:id="rId46"/>
    <p:sldId id="417" r:id="rId47"/>
    <p:sldId id="418" r:id="rId48"/>
    <p:sldId id="419" r:id="rId49"/>
    <p:sldId id="415" r:id="rId50"/>
    <p:sldId id="416" r:id="rId51"/>
    <p:sldId id="492" r:id="rId52"/>
    <p:sldId id="294" r:id="rId53"/>
    <p:sldId id="293" r:id="rId54"/>
    <p:sldId id="295" r:id="rId55"/>
    <p:sldId id="292" r:id="rId5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üseyin Kebapcıoğlu" initials="HK" lastIdx="2" clrIdx="0">
    <p:extLst>
      <p:ext uri="{19B8F6BF-5375-455C-9EA6-DF929625EA0E}">
        <p15:presenceInfo xmlns:p15="http://schemas.microsoft.com/office/powerpoint/2012/main" userId="88064f79c4f4e516" providerId="Windows Live"/>
      </p:ext>
    </p:extLst>
  </p:cmAuthor>
  <p:cmAuthor id="2" name="Kadir Çatık" initials="KÇ" lastIdx="1" clrIdx="1">
    <p:extLst>
      <p:ext uri="{19B8F6BF-5375-455C-9EA6-DF929625EA0E}">
        <p15:presenceInfo xmlns:p15="http://schemas.microsoft.com/office/powerpoint/2012/main" userId="1759fa2e62ef565e" providerId="Windows Live"/>
      </p:ext>
    </p:extLst>
  </p:cmAuthor>
  <p:cmAuthor id="3" name="Hikmet KARAKOC" initials="HK" lastIdx="9" clrIdx="2">
    <p:extLst>
      <p:ext uri="{19B8F6BF-5375-455C-9EA6-DF929625EA0E}">
        <p15:presenceInfo xmlns:p15="http://schemas.microsoft.com/office/powerpoint/2012/main" userId="dc72b04b7d949bd0" providerId="Windows Live"/>
      </p:ext>
    </p:extLst>
  </p:cmAuthor>
  <p:cmAuthor id="4" name="Bahadir" initials="B" lastIdx="10" clrIdx="3">
    <p:extLst>
      <p:ext uri="{19B8F6BF-5375-455C-9EA6-DF929625EA0E}">
        <p15:presenceInfo xmlns:p15="http://schemas.microsoft.com/office/powerpoint/2012/main" userId="Bahadi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E0DB"/>
    <a:srgbClr val="96D7DB"/>
    <a:srgbClr val="3996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4" autoAdjust="0"/>
    <p:restoredTop sz="84606" autoAdjust="0"/>
  </p:normalViewPr>
  <p:slideViewPr>
    <p:cSldViewPr snapToGrid="0">
      <p:cViewPr varScale="1">
        <p:scale>
          <a:sx n="52" d="100"/>
          <a:sy n="52" d="100"/>
        </p:scale>
        <p:origin x="68" y="260"/>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5-09-08T21:49:26.602" idx="9">
    <p:pos x="2184" y="2184"/>
    <p:text>Bu sayfadan itibaren yeni sempozyum logosunu yerleştirebilirsin.</p:text>
    <p:extLst>
      <p:ext uri="{C676402C-5697-4E1C-873F-D02D1690AC5C}">
        <p15:threadingInfo xmlns:p15="http://schemas.microsoft.com/office/powerpoint/2012/main" timeZoneBias="-180"/>
      </p:ext>
    </p:extLst>
  </p:cm>
  <p:cm authorId="4" dt="2025-09-09T15:40:22.388" idx="8">
    <p:pos x="2184" y="2320"/>
    <p:text>Yeni sempozyum Banner'ları eklendi</p:text>
    <p:extLst>
      <p:ext uri="{C676402C-5697-4E1C-873F-D02D1690AC5C}">
        <p15:threadingInfo xmlns:p15="http://schemas.microsoft.com/office/powerpoint/2012/main" timeZoneBias="-180">
          <p15:parentCm authorId="3" idx="9"/>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ABCB4E-B102-49C8-9D2A-876DF59CD084}" type="datetimeFigureOut">
              <a:rPr lang="tr-TR" smtClean="0"/>
              <a:t>10.12.2025</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AD35E-A9AE-4BDA-96EA-F0A2A790E193}" type="slidenum">
              <a:rPr lang="tr-TR" smtClean="0"/>
              <a:t>‹#›</a:t>
            </a:fld>
            <a:endParaRPr lang="tr-TR"/>
          </a:p>
        </p:txBody>
      </p:sp>
    </p:spTree>
    <p:extLst>
      <p:ext uri="{BB962C8B-B14F-4D97-AF65-F5344CB8AC3E}">
        <p14:creationId xmlns:p14="http://schemas.microsoft.com/office/powerpoint/2010/main" val="3189384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1</a:t>
            </a:fld>
            <a:endParaRPr lang="tr-TR"/>
          </a:p>
        </p:txBody>
      </p:sp>
    </p:spTree>
    <p:extLst>
      <p:ext uri="{BB962C8B-B14F-4D97-AF65-F5344CB8AC3E}">
        <p14:creationId xmlns:p14="http://schemas.microsoft.com/office/powerpoint/2010/main" val="2747988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2</a:t>
            </a:fld>
            <a:endParaRPr lang="tr-TR"/>
          </a:p>
        </p:txBody>
      </p:sp>
    </p:spTree>
    <p:extLst>
      <p:ext uri="{BB962C8B-B14F-4D97-AF65-F5344CB8AC3E}">
        <p14:creationId xmlns:p14="http://schemas.microsoft.com/office/powerpoint/2010/main" val="1907770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fld id="{168AD35E-A9AE-4BDA-96EA-F0A2A790E193}" type="slidenum">
              <a:rPr lang="tr-TR" smtClean="0"/>
              <a:t>3</a:t>
            </a:fld>
            <a:endParaRPr lang="tr-TR"/>
          </a:p>
        </p:txBody>
      </p:sp>
    </p:spTree>
    <p:extLst>
      <p:ext uri="{BB962C8B-B14F-4D97-AF65-F5344CB8AC3E}">
        <p14:creationId xmlns:p14="http://schemas.microsoft.com/office/powerpoint/2010/main" val="3438777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l"/>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6</a:t>
            </a:fld>
            <a:endParaRPr lang="tr-TR"/>
          </a:p>
        </p:txBody>
      </p:sp>
    </p:spTree>
    <p:extLst>
      <p:ext uri="{BB962C8B-B14F-4D97-AF65-F5344CB8AC3E}">
        <p14:creationId xmlns:p14="http://schemas.microsoft.com/office/powerpoint/2010/main" val="3444445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7</a:t>
            </a:fld>
            <a:endParaRPr lang="tr-TR"/>
          </a:p>
        </p:txBody>
      </p:sp>
    </p:spTree>
    <p:extLst>
      <p:ext uri="{BB962C8B-B14F-4D97-AF65-F5344CB8AC3E}">
        <p14:creationId xmlns:p14="http://schemas.microsoft.com/office/powerpoint/2010/main" val="25163161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8</a:t>
            </a:fld>
            <a:endParaRPr lang="tr-TR"/>
          </a:p>
        </p:txBody>
      </p:sp>
    </p:spTree>
    <p:extLst>
      <p:ext uri="{BB962C8B-B14F-4D97-AF65-F5344CB8AC3E}">
        <p14:creationId xmlns:p14="http://schemas.microsoft.com/office/powerpoint/2010/main" val="1110388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9</a:t>
            </a:fld>
            <a:endParaRPr lang="tr-TR"/>
          </a:p>
        </p:txBody>
      </p:sp>
    </p:spTree>
    <p:extLst>
      <p:ext uri="{BB962C8B-B14F-4D97-AF65-F5344CB8AC3E}">
        <p14:creationId xmlns:p14="http://schemas.microsoft.com/office/powerpoint/2010/main" val="2805187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10</a:t>
            </a:fld>
            <a:endParaRPr lang="tr-TR"/>
          </a:p>
        </p:txBody>
      </p:sp>
    </p:spTree>
    <p:extLst>
      <p:ext uri="{BB962C8B-B14F-4D97-AF65-F5344CB8AC3E}">
        <p14:creationId xmlns:p14="http://schemas.microsoft.com/office/powerpoint/2010/main" val="4025117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11</a:t>
            </a:fld>
            <a:endParaRPr lang="tr-TR"/>
          </a:p>
        </p:txBody>
      </p:sp>
    </p:spTree>
    <p:extLst>
      <p:ext uri="{BB962C8B-B14F-4D97-AF65-F5344CB8AC3E}">
        <p14:creationId xmlns:p14="http://schemas.microsoft.com/office/powerpoint/2010/main" val="1877769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12</a:t>
            </a:fld>
            <a:endParaRPr lang="tr-TR"/>
          </a:p>
        </p:txBody>
      </p:sp>
    </p:spTree>
    <p:extLst>
      <p:ext uri="{BB962C8B-B14F-4D97-AF65-F5344CB8AC3E}">
        <p14:creationId xmlns:p14="http://schemas.microsoft.com/office/powerpoint/2010/main" val="3547590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algn="just">
              <a:lnSpc>
                <a:spcPct val="107000"/>
              </a:lnSpc>
              <a:spcBef>
                <a:spcPts val="0"/>
              </a:spcBef>
              <a:spcAft>
                <a:spcPts val="0"/>
              </a:spcAft>
            </a:pPr>
            <a:endParaRPr sz="1200" dirty="0">
              <a:latin typeface="Calibri"/>
              <a:ea typeface="Calibri"/>
              <a:cs typeface="Calibri"/>
              <a:sym typeface="Calibri"/>
            </a:endParaRPr>
          </a:p>
        </p:txBody>
      </p:sp>
      <p:sp>
        <p:nvSpPr>
          <p:cNvPr id="311" name="Google Shape;311;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tr-TR"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003545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2C386-9030-BB47-B707-CE0A8936556B}"/>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42B3322F-BFA5-9699-A61E-34FC2D710F7A}"/>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89D39BE1-93EC-FB3C-2C43-5B669209BF24}"/>
              </a:ext>
            </a:extLst>
          </p:cNvPr>
          <p:cNvSpPr>
            <a:spLocks noGrp="1"/>
          </p:cNvSpPr>
          <p:nvPr>
            <p:ph type="body" idx="1"/>
          </p:nvPr>
        </p:nvSpPr>
        <p:spPr/>
        <p:txBody>
          <a:bodyPr/>
          <a:lstStyle/>
          <a:p>
            <a:pPr marL="0" indent="0">
              <a:lnSpc>
                <a:spcPct val="170000"/>
              </a:lnSpc>
              <a:buNone/>
            </a:pPr>
            <a:endParaRPr lang="tr-TR" sz="1200" dirty="0">
              <a:solidFill>
                <a:schemeClr val="tx1"/>
              </a:solidFill>
            </a:endParaRPr>
          </a:p>
        </p:txBody>
      </p:sp>
      <p:sp>
        <p:nvSpPr>
          <p:cNvPr id="4" name="Slayt Numarası Yer Tutucusu 3">
            <a:extLst>
              <a:ext uri="{FF2B5EF4-FFF2-40B4-BE49-F238E27FC236}">
                <a16:creationId xmlns:a16="http://schemas.microsoft.com/office/drawing/2014/main" id="{0B4560D8-6379-E002-6D80-CDDF32E8D0D5}"/>
              </a:ext>
            </a:extLst>
          </p:cNvPr>
          <p:cNvSpPr>
            <a:spLocks noGrp="1"/>
          </p:cNvSpPr>
          <p:nvPr>
            <p:ph type="sldNum" sz="quarter" idx="5"/>
          </p:nvPr>
        </p:nvSpPr>
        <p:spPr/>
        <p:txBody>
          <a:bodyPr/>
          <a:lstStyle/>
          <a:p>
            <a:fld id="{59111C4F-EA57-4736-BB35-E0B49D0694A2}" type="slidenum">
              <a:rPr lang="tr-TR" smtClean="0"/>
              <a:t>20</a:t>
            </a:fld>
            <a:endParaRPr lang="tr-TR"/>
          </a:p>
        </p:txBody>
      </p:sp>
    </p:spTree>
    <p:extLst>
      <p:ext uri="{BB962C8B-B14F-4D97-AF65-F5344CB8AC3E}">
        <p14:creationId xmlns:p14="http://schemas.microsoft.com/office/powerpoint/2010/main" val="2831283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21</a:t>
            </a:fld>
            <a:endParaRPr lang="tr-TR"/>
          </a:p>
        </p:txBody>
      </p:sp>
    </p:spTree>
    <p:extLst>
      <p:ext uri="{BB962C8B-B14F-4D97-AF65-F5344CB8AC3E}">
        <p14:creationId xmlns:p14="http://schemas.microsoft.com/office/powerpoint/2010/main" val="2703630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22</a:t>
            </a:fld>
            <a:endParaRPr lang="tr-TR"/>
          </a:p>
        </p:txBody>
      </p:sp>
    </p:spTree>
    <p:extLst>
      <p:ext uri="{BB962C8B-B14F-4D97-AF65-F5344CB8AC3E}">
        <p14:creationId xmlns:p14="http://schemas.microsoft.com/office/powerpoint/2010/main" val="7663950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25</a:t>
            </a:fld>
            <a:endParaRPr lang="tr-TR"/>
          </a:p>
        </p:txBody>
      </p:sp>
    </p:spTree>
    <p:extLst>
      <p:ext uri="{BB962C8B-B14F-4D97-AF65-F5344CB8AC3E}">
        <p14:creationId xmlns:p14="http://schemas.microsoft.com/office/powerpoint/2010/main" val="2653849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168AD35E-A9AE-4BDA-96EA-F0A2A790E193}" type="slidenum">
              <a:rPr lang="tr-TR" smtClean="0"/>
              <a:t>26</a:t>
            </a:fld>
            <a:endParaRPr lang="tr-TR"/>
          </a:p>
        </p:txBody>
      </p:sp>
    </p:spTree>
    <p:extLst>
      <p:ext uri="{BB962C8B-B14F-4D97-AF65-F5344CB8AC3E}">
        <p14:creationId xmlns:p14="http://schemas.microsoft.com/office/powerpoint/2010/main" val="1514113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27</a:t>
            </a:fld>
            <a:endParaRPr lang="tr-TR"/>
          </a:p>
        </p:txBody>
      </p:sp>
    </p:spTree>
    <p:extLst>
      <p:ext uri="{BB962C8B-B14F-4D97-AF65-F5344CB8AC3E}">
        <p14:creationId xmlns:p14="http://schemas.microsoft.com/office/powerpoint/2010/main" val="4293081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30</a:t>
            </a:fld>
            <a:endParaRPr lang="tr-TR"/>
          </a:p>
        </p:txBody>
      </p:sp>
    </p:spTree>
    <p:extLst>
      <p:ext uri="{BB962C8B-B14F-4D97-AF65-F5344CB8AC3E}">
        <p14:creationId xmlns:p14="http://schemas.microsoft.com/office/powerpoint/2010/main" val="3073720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5C98-C870-EE91-9505-5A948EEF4B0B}"/>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3E86B942-9363-4DFE-FCB1-7AD049311ECE}"/>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04C5FCF5-24DB-6C59-343F-EFAC2C5BA192}"/>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19A8DE18-ADD1-00F1-4303-F9E1EEC618E4}"/>
              </a:ext>
            </a:extLst>
          </p:cNvPr>
          <p:cNvSpPr>
            <a:spLocks noGrp="1"/>
          </p:cNvSpPr>
          <p:nvPr>
            <p:ph type="sldNum" sz="quarter" idx="5"/>
          </p:nvPr>
        </p:nvSpPr>
        <p:spPr/>
        <p:txBody>
          <a:bodyPr/>
          <a:lstStyle/>
          <a:p>
            <a:fld id="{168AD35E-A9AE-4BDA-96EA-F0A2A790E193}" type="slidenum">
              <a:rPr lang="tr-TR" smtClean="0"/>
              <a:t>33</a:t>
            </a:fld>
            <a:endParaRPr lang="tr-TR"/>
          </a:p>
        </p:txBody>
      </p:sp>
    </p:spTree>
    <p:extLst>
      <p:ext uri="{BB962C8B-B14F-4D97-AF65-F5344CB8AC3E}">
        <p14:creationId xmlns:p14="http://schemas.microsoft.com/office/powerpoint/2010/main" val="3564342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5CA2E-F1E8-6A62-98E1-8FF9D9654305}"/>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D1AC4845-D8E3-337F-3945-F53B60BE971A}"/>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919B9A49-E13F-A253-D53F-CACE64164D03}"/>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61A387B6-7168-56B1-F192-E5FD0DD3A65A}"/>
              </a:ext>
            </a:extLst>
          </p:cNvPr>
          <p:cNvSpPr>
            <a:spLocks noGrp="1"/>
          </p:cNvSpPr>
          <p:nvPr>
            <p:ph type="sldNum" sz="quarter" idx="5"/>
          </p:nvPr>
        </p:nvSpPr>
        <p:spPr/>
        <p:txBody>
          <a:bodyPr/>
          <a:lstStyle/>
          <a:p>
            <a:fld id="{168AD35E-A9AE-4BDA-96EA-F0A2A790E193}" type="slidenum">
              <a:rPr lang="tr-TR" smtClean="0"/>
              <a:t>34</a:t>
            </a:fld>
            <a:endParaRPr lang="tr-TR"/>
          </a:p>
        </p:txBody>
      </p:sp>
    </p:spTree>
    <p:extLst>
      <p:ext uri="{BB962C8B-B14F-4D97-AF65-F5344CB8AC3E}">
        <p14:creationId xmlns:p14="http://schemas.microsoft.com/office/powerpoint/2010/main" val="6531792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35</a:t>
            </a:fld>
            <a:endParaRPr lang="tr-TR"/>
          </a:p>
        </p:txBody>
      </p:sp>
    </p:spTree>
    <p:extLst>
      <p:ext uri="{BB962C8B-B14F-4D97-AF65-F5344CB8AC3E}">
        <p14:creationId xmlns:p14="http://schemas.microsoft.com/office/powerpoint/2010/main" val="1888118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39</a:t>
            </a:fld>
            <a:endParaRPr lang="tr-TR"/>
          </a:p>
        </p:txBody>
      </p:sp>
    </p:spTree>
    <p:extLst>
      <p:ext uri="{BB962C8B-B14F-4D97-AF65-F5344CB8AC3E}">
        <p14:creationId xmlns:p14="http://schemas.microsoft.com/office/powerpoint/2010/main" val="1656816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4C45B-F206-FB8B-FD10-3490208C6BC2}"/>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EF9CD549-CAAF-194D-AF01-CACD2016C8D8}"/>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09AFFED4-9F93-A006-9493-E356D12A53F6}"/>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18541A8D-A4E1-EF8D-CCC9-0C44C395F1F5}"/>
              </a:ext>
            </a:extLst>
          </p:cNvPr>
          <p:cNvSpPr>
            <a:spLocks noGrp="1"/>
          </p:cNvSpPr>
          <p:nvPr>
            <p:ph type="sldNum" sz="quarter" idx="5"/>
          </p:nvPr>
        </p:nvSpPr>
        <p:spPr/>
        <p:txBody>
          <a:bodyPr/>
          <a:lstStyle/>
          <a:p>
            <a:fld id="{168AD35E-A9AE-4BDA-96EA-F0A2A790E193}" type="slidenum">
              <a:rPr lang="tr-TR" smtClean="0"/>
              <a:t>40</a:t>
            </a:fld>
            <a:endParaRPr lang="tr-TR"/>
          </a:p>
        </p:txBody>
      </p:sp>
    </p:spTree>
    <p:extLst>
      <p:ext uri="{BB962C8B-B14F-4D97-AF65-F5344CB8AC3E}">
        <p14:creationId xmlns:p14="http://schemas.microsoft.com/office/powerpoint/2010/main" val="534106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B6150-EEAC-7D03-AE96-C53F955B2A25}"/>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70DAC665-86B6-9ADD-7DD1-08854C766939}"/>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5EA50550-A50D-2249-BCDD-9667E0F0A842}"/>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473FA255-0EC8-9755-362C-D499E3711A9D}"/>
              </a:ext>
            </a:extLst>
          </p:cNvPr>
          <p:cNvSpPr>
            <a:spLocks noGrp="1"/>
          </p:cNvSpPr>
          <p:nvPr>
            <p:ph type="sldNum" sz="quarter" idx="5"/>
          </p:nvPr>
        </p:nvSpPr>
        <p:spPr/>
        <p:txBody>
          <a:bodyPr/>
          <a:lstStyle/>
          <a:p>
            <a:fld id="{168AD35E-A9AE-4BDA-96EA-F0A2A790E193}" type="slidenum">
              <a:rPr lang="tr-TR" smtClean="0"/>
              <a:t>41</a:t>
            </a:fld>
            <a:endParaRPr lang="tr-TR"/>
          </a:p>
        </p:txBody>
      </p:sp>
    </p:spTree>
    <p:extLst>
      <p:ext uri="{BB962C8B-B14F-4D97-AF65-F5344CB8AC3E}">
        <p14:creationId xmlns:p14="http://schemas.microsoft.com/office/powerpoint/2010/main" val="8385382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174AE-3E0E-A9BF-87DC-8924E4903D83}"/>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5E4E46A2-3EAC-0896-35D8-D0030B64B8C6}"/>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03E2C588-E75A-90A5-305C-0C989CE47E18}"/>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86E74E91-6A7A-2D92-11DE-3AF80AD6F953}"/>
              </a:ext>
            </a:extLst>
          </p:cNvPr>
          <p:cNvSpPr>
            <a:spLocks noGrp="1"/>
          </p:cNvSpPr>
          <p:nvPr>
            <p:ph type="sldNum" sz="quarter" idx="5"/>
          </p:nvPr>
        </p:nvSpPr>
        <p:spPr/>
        <p:txBody>
          <a:bodyPr/>
          <a:lstStyle/>
          <a:p>
            <a:fld id="{168AD35E-A9AE-4BDA-96EA-F0A2A790E193}" type="slidenum">
              <a:rPr lang="tr-TR" smtClean="0"/>
              <a:t>42</a:t>
            </a:fld>
            <a:endParaRPr lang="tr-TR"/>
          </a:p>
        </p:txBody>
      </p:sp>
    </p:spTree>
    <p:extLst>
      <p:ext uri="{BB962C8B-B14F-4D97-AF65-F5344CB8AC3E}">
        <p14:creationId xmlns:p14="http://schemas.microsoft.com/office/powerpoint/2010/main" val="1243081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E495D-3AC4-0BFF-2F3C-D754E5079D25}"/>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08A18E63-6111-F3A1-CAF9-8B4B2B48D68F}"/>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373C244D-2D49-9FBA-2089-3CAD1E00BB7C}"/>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DCD01DF2-FD51-D873-C73A-42C0266D7739}"/>
              </a:ext>
            </a:extLst>
          </p:cNvPr>
          <p:cNvSpPr>
            <a:spLocks noGrp="1"/>
          </p:cNvSpPr>
          <p:nvPr>
            <p:ph type="sldNum" sz="quarter" idx="5"/>
          </p:nvPr>
        </p:nvSpPr>
        <p:spPr/>
        <p:txBody>
          <a:bodyPr/>
          <a:lstStyle/>
          <a:p>
            <a:fld id="{168AD35E-A9AE-4BDA-96EA-F0A2A790E193}" type="slidenum">
              <a:rPr lang="tr-TR" smtClean="0"/>
              <a:t>43</a:t>
            </a:fld>
            <a:endParaRPr lang="tr-TR"/>
          </a:p>
        </p:txBody>
      </p:sp>
    </p:spTree>
    <p:extLst>
      <p:ext uri="{BB962C8B-B14F-4D97-AF65-F5344CB8AC3E}">
        <p14:creationId xmlns:p14="http://schemas.microsoft.com/office/powerpoint/2010/main" val="678682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91AED-2620-FBA0-C038-27F279E1B08C}"/>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85231D1A-2E80-A360-B4FF-DBBD22B9550A}"/>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00073B1F-8422-359F-FBA1-1A569B8ECB41}"/>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5553A103-A49A-B6DE-4224-2A1CA72E91DE}"/>
              </a:ext>
            </a:extLst>
          </p:cNvPr>
          <p:cNvSpPr>
            <a:spLocks noGrp="1"/>
          </p:cNvSpPr>
          <p:nvPr>
            <p:ph type="sldNum" sz="quarter" idx="5"/>
          </p:nvPr>
        </p:nvSpPr>
        <p:spPr/>
        <p:txBody>
          <a:bodyPr/>
          <a:lstStyle/>
          <a:p>
            <a:fld id="{168AD35E-A9AE-4BDA-96EA-F0A2A790E193}" type="slidenum">
              <a:rPr lang="tr-TR" smtClean="0"/>
              <a:t>44</a:t>
            </a:fld>
            <a:endParaRPr lang="tr-TR"/>
          </a:p>
        </p:txBody>
      </p:sp>
    </p:spTree>
    <p:extLst>
      <p:ext uri="{BB962C8B-B14F-4D97-AF65-F5344CB8AC3E}">
        <p14:creationId xmlns:p14="http://schemas.microsoft.com/office/powerpoint/2010/main" val="9256210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45</a:t>
            </a:fld>
            <a:endParaRPr lang="tr-TR"/>
          </a:p>
        </p:txBody>
      </p:sp>
    </p:spTree>
    <p:extLst>
      <p:ext uri="{BB962C8B-B14F-4D97-AF65-F5344CB8AC3E}">
        <p14:creationId xmlns:p14="http://schemas.microsoft.com/office/powerpoint/2010/main" val="36677647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46</a:t>
            </a:fld>
            <a:endParaRPr lang="tr-TR"/>
          </a:p>
        </p:txBody>
      </p:sp>
    </p:spTree>
    <p:extLst>
      <p:ext uri="{BB962C8B-B14F-4D97-AF65-F5344CB8AC3E}">
        <p14:creationId xmlns:p14="http://schemas.microsoft.com/office/powerpoint/2010/main" val="1380603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err="1"/>
              <a:t>Also</a:t>
            </a:r>
            <a:r>
              <a:rPr lang="tr-TR" dirty="0"/>
              <a:t> </a:t>
            </a:r>
            <a:r>
              <a:rPr lang="tr-TR" dirty="0" err="1"/>
              <a:t>there</a:t>
            </a:r>
            <a:r>
              <a:rPr lang="tr-TR" dirty="0"/>
              <a:t> </a:t>
            </a:r>
            <a:r>
              <a:rPr lang="tr-TR" dirty="0" err="1"/>
              <a:t>are</a:t>
            </a:r>
            <a:r>
              <a:rPr lang="tr-TR" dirty="0"/>
              <a:t> </a:t>
            </a:r>
            <a:r>
              <a:rPr lang="tr-TR" dirty="0" err="1"/>
              <a:t>free</a:t>
            </a:r>
            <a:r>
              <a:rPr lang="tr-TR" dirty="0"/>
              <a:t> e </a:t>
            </a:r>
            <a:r>
              <a:rPr lang="tr-TR" dirty="0" err="1"/>
              <a:t>learning</a:t>
            </a:r>
            <a:r>
              <a:rPr lang="tr-TR" dirty="0"/>
              <a:t> </a:t>
            </a:r>
            <a:r>
              <a:rPr lang="tr-TR" dirty="0" err="1"/>
              <a:t>courses</a:t>
            </a:r>
            <a:r>
              <a:rPr lang="tr-TR" dirty="0"/>
              <a:t> </a:t>
            </a:r>
            <a:r>
              <a:rPr lang="tr-TR" dirty="0" err="1"/>
              <a:t>about</a:t>
            </a:r>
            <a:r>
              <a:rPr lang="tr-TR" dirty="0"/>
              <a:t> </a:t>
            </a:r>
            <a:r>
              <a:rPr lang="tr-TR" dirty="0" err="1"/>
              <a:t>UAVs</a:t>
            </a:r>
            <a:r>
              <a:rPr lang="tr-TR" dirty="0"/>
              <a:t>. </a:t>
            </a:r>
          </a:p>
        </p:txBody>
      </p:sp>
      <p:sp>
        <p:nvSpPr>
          <p:cNvPr id="4" name="Slayt Numarası Yer Tutucusu 3"/>
          <p:cNvSpPr>
            <a:spLocks noGrp="1"/>
          </p:cNvSpPr>
          <p:nvPr>
            <p:ph type="sldNum" sz="quarter" idx="5"/>
          </p:nvPr>
        </p:nvSpPr>
        <p:spPr/>
        <p:txBody>
          <a:bodyPr/>
          <a:lstStyle/>
          <a:p>
            <a:fld id="{168AD35E-A9AE-4BDA-96EA-F0A2A790E193}" type="slidenum">
              <a:rPr lang="tr-TR" smtClean="0"/>
              <a:t>47</a:t>
            </a:fld>
            <a:endParaRPr lang="tr-TR"/>
          </a:p>
        </p:txBody>
      </p:sp>
    </p:spTree>
    <p:extLst>
      <p:ext uri="{BB962C8B-B14F-4D97-AF65-F5344CB8AC3E}">
        <p14:creationId xmlns:p14="http://schemas.microsoft.com/office/powerpoint/2010/main" val="29119903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48</a:t>
            </a:fld>
            <a:endParaRPr lang="tr-TR"/>
          </a:p>
        </p:txBody>
      </p:sp>
    </p:spTree>
    <p:extLst>
      <p:ext uri="{BB962C8B-B14F-4D97-AF65-F5344CB8AC3E}">
        <p14:creationId xmlns:p14="http://schemas.microsoft.com/office/powerpoint/2010/main" val="8179020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2E818-7B11-6C62-B77A-515FD4E44D9F}"/>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84F519A4-E7FE-2A02-8643-BB137A67B109}"/>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5FB3A092-7367-3844-140D-173E551D10BC}"/>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D2E478AC-C041-728A-BAFA-1A0B80CE0553}"/>
              </a:ext>
            </a:extLst>
          </p:cNvPr>
          <p:cNvSpPr>
            <a:spLocks noGrp="1"/>
          </p:cNvSpPr>
          <p:nvPr>
            <p:ph type="sldNum" sz="quarter" idx="5"/>
          </p:nvPr>
        </p:nvSpPr>
        <p:spPr/>
        <p:txBody>
          <a:bodyPr/>
          <a:lstStyle/>
          <a:p>
            <a:fld id="{168AD35E-A9AE-4BDA-96EA-F0A2A790E193}" type="slidenum">
              <a:rPr lang="tr-TR" smtClean="0"/>
              <a:t>49</a:t>
            </a:fld>
            <a:endParaRPr lang="tr-TR"/>
          </a:p>
        </p:txBody>
      </p:sp>
    </p:spTree>
    <p:extLst>
      <p:ext uri="{BB962C8B-B14F-4D97-AF65-F5344CB8AC3E}">
        <p14:creationId xmlns:p14="http://schemas.microsoft.com/office/powerpoint/2010/main" val="19660376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DFE8B-B19D-F11C-7880-0C749BB3AA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9A593-A03B-957C-F96F-042E430902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A79531-150A-F709-C863-9944857C119C}"/>
              </a:ext>
            </a:extLst>
          </p:cNvPr>
          <p:cNvSpPr>
            <a:spLocks noGrp="1"/>
          </p:cNvSpPr>
          <p:nvPr>
            <p:ph type="body" idx="1"/>
          </p:nvPr>
        </p:nvSpPr>
        <p:spPr/>
        <p:txBody>
          <a:bodyPr/>
          <a:lstStyle/>
          <a:p>
            <a:pPr marL="285750" indent="-285750"/>
            <a:endParaRPr lang="en-US" dirty="0"/>
          </a:p>
        </p:txBody>
      </p:sp>
      <p:sp>
        <p:nvSpPr>
          <p:cNvPr id="4" name="Slide Number Placeholder 3">
            <a:extLst>
              <a:ext uri="{FF2B5EF4-FFF2-40B4-BE49-F238E27FC236}">
                <a16:creationId xmlns:a16="http://schemas.microsoft.com/office/drawing/2014/main" id="{2BD9802B-1025-2678-D7A3-32D96342C03E}"/>
              </a:ext>
            </a:extLst>
          </p:cNvPr>
          <p:cNvSpPr>
            <a:spLocks noGrp="1"/>
          </p:cNvSpPr>
          <p:nvPr>
            <p:ph type="sldNum" sz="quarter" idx="5"/>
          </p:nvPr>
        </p:nvSpPr>
        <p:spPr/>
        <p:txBody>
          <a:bodyPr/>
          <a:lstStyle/>
          <a:p>
            <a:fld id="{E045D136-1AB7-47D7-BBE4-B3D653A587A0}" type="slidenum">
              <a:rPr lang="tr-TR" smtClean="0"/>
              <a:t>50</a:t>
            </a:fld>
            <a:endParaRPr lang="tr-TR"/>
          </a:p>
        </p:txBody>
      </p:sp>
    </p:spTree>
    <p:extLst>
      <p:ext uri="{BB962C8B-B14F-4D97-AF65-F5344CB8AC3E}">
        <p14:creationId xmlns:p14="http://schemas.microsoft.com/office/powerpoint/2010/main" val="37830555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cs typeface="Calibri"/>
            </a:endParaRPr>
          </a:p>
        </p:txBody>
      </p:sp>
      <p:sp>
        <p:nvSpPr>
          <p:cNvPr id="4" name="Slayt Numarası Yer Tutucusu 3"/>
          <p:cNvSpPr>
            <a:spLocks noGrp="1"/>
          </p:cNvSpPr>
          <p:nvPr>
            <p:ph type="sldNum" sz="quarter" idx="5"/>
          </p:nvPr>
        </p:nvSpPr>
        <p:spPr/>
        <p:txBody>
          <a:bodyPr/>
          <a:lstStyle/>
          <a:p>
            <a:fld id="{168AD35E-A9AE-4BDA-96EA-F0A2A790E193}" type="slidenum">
              <a:rPr lang="tr-TR" smtClean="0"/>
              <a:t>52</a:t>
            </a:fld>
            <a:endParaRPr lang="tr-TR"/>
          </a:p>
        </p:txBody>
      </p:sp>
    </p:spTree>
    <p:extLst>
      <p:ext uri="{BB962C8B-B14F-4D97-AF65-F5344CB8AC3E}">
        <p14:creationId xmlns:p14="http://schemas.microsoft.com/office/powerpoint/2010/main" val="736661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54</a:t>
            </a:fld>
            <a:endParaRPr lang="tr-TR"/>
          </a:p>
        </p:txBody>
      </p:sp>
    </p:spTree>
    <p:extLst>
      <p:ext uri="{BB962C8B-B14F-4D97-AF65-F5344CB8AC3E}">
        <p14:creationId xmlns:p14="http://schemas.microsoft.com/office/powerpoint/2010/main" val="155731210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68AD35E-A9AE-4BDA-96EA-F0A2A790E193}" type="slidenum">
              <a:rPr lang="tr-TR" smtClean="0"/>
              <a:t>55</a:t>
            </a:fld>
            <a:endParaRPr lang="tr-TR"/>
          </a:p>
        </p:txBody>
      </p:sp>
    </p:spTree>
    <p:extLst>
      <p:ext uri="{BB962C8B-B14F-4D97-AF65-F5344CB8AC3E}">
        <p14:creationId xmlns:p14="http://schemas.microsoft.com/office/powerpoint/2010/main" val="585394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31D0B1-3DBC-4E24-91FF-5BF1CF46E13B}"/>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F89ECAD1-BD55-42DC-90FB-9DCB8CAAFC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335FBE7-269F-483A-9340-1232EE6CBADD}"/>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5" name="Alt Bilgi Yer Tutucusu 4">
            <a:extLst>
              <a:ext uri="{FF2B5EF4-FFF2-40B4-BE49-F238E27FC236}">
                <a16:creationId xmlns:a16="http://schemas.microsoft.com/office/drawing/2014/main" id="{6A476EB1-74DD-437F-BB9B-40F7BB484D2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D96160C-5E1C-467A-B7F2-A6558B56B528}"/>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505678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0FC9B86-9613-4DF0-AB1D-2542307DDC8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869AFBD-4AF0-4871-9E95-7DAD06A1433A}"/>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8220449-F1DD-4391-82BC-60F68212E5BC}"/>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5" name="Alt Bilgi Yer Tutucusu 4">
            <a:extLst>
              <a:ext uri="{FF2B5EF4-FFF2-40B4-BE49-F238E27FC236}">
                <a16:creationId xmlns:a16="http://schemas.microsoft.com/office/drawing/2014/main" id="{11527CA7-A335-4B84-AC14-71E41C17E9D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6483809-1D3C-4A96-9AD6-C1AEE249C45B}"/>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25775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82FE2A-8DEF-4945-BD3D-5CD9AE9B2592}"/>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8645BC2-E3BE-4E05-8F47-4C1EBBB01C3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C670EEAF-0844-4B35-8986-FA5EA5F3366C}"/>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5" name="Alt Bilgi Yer Tutucusu 4">
            <a:extLst>
              <a:ext uri="{FF2B5EF4-FFF2-40B4-BE49-F238E27FC236}">
                <a16:creationId xmlns:a16="http://schemas.microsoft.com/office/drawing/2014/main" id="{8387C188-EC47-4021-9DB7-429D61DB539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DFC94CB-2873-4754-86B9-D2A819F429A1}"/>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416895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434339-62EF-4F01-892B-1BDB9BB5451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C8B3DDF-A5F1-481E-822E-5271D204F11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8B0AA077-1F91-4E3D-8C75-21B9AD4C56B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4D93361-9972-4E1D-8D52-CF4B48D3C2FD}"/>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6" name="Alt Bilgi Yer Tutucusu 5">
            <a:extLst>
              <a:ext uri="{FF2B5EF4-FFF2-40B4-BE49-F238E27FC236}">
                <a16:creationId xmlns:a16="http://schemas.microsoft.com/office/drawing/2014/main" id="{E5EA03C9-4B9C-47D7-AC69-73A6696EB9D9}"/>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7EC6BBC-A080-4E97-84E0-D9164312A78E}"/>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1510269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5305B5-2EA0-4EE0-8780-AF51659508C8}"/>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C6FF6A3-B700-4201-8707-9B0F2C8520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54F07B64-4848-46ED-B0C4-AE14D5EF1204}"/>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5746D8E3-8B74-4E99-836A-E4B484C04C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5E9EE286-60EC-48A7-9657-4BAE0A8A1D5E}"/>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DE6C9D60-17AF-4968-8313-ABD468B10031}"/>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8" name="Alt Bilgi Yer Tutucusu 7">
            <a:extLst>
              <a:ext uri="{FF2B5EF4-FFF2-40B4-BE49-F238E27FC236}">
                <a16:creationId xmlns:a16="http://schemas.microsoft.com/office/drawing/2014/main" id="{045F6CD2-F769-4292-A249-648955D3B41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7CAE9738-F091-4292-8EDF-A778CAD750DC}"/>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2221718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F9E4896-DAAF-45B7-9C76-5916B6B422AB}"/>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199B9530-DF63-4743-9E06-0AB2F8EB4DAD}"/>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4" name="Alt Bilgi Yer Tutucusu 3">
            <a:extLst>
              <a:ext uri="{FF2B5EF4-FFF2-40B4-BE49-F238E27FC236}">
                <a16:creationId xmlns:a16="http://schemas.microsoft.com/office/drawing/2014/main" id="{69301943-9FCB-4CAB-B6E7-B6388B4EDAF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8E81E94-42BD-4082-A8C3-B8E11B046EC7}"/>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2401652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8DBDB1D-E5DA-4D37-B9AB-60F4DE0CF025}"/>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3" name="Alt Bilgi Yer Tutucusu 2">
            <a:extLst>
              <a:ext uri="{FF2B5EF4-FFF2-40B4-BE49-F238E27FC236}">
                <a16:creationId xmlns:a16="http://schemas.microsoft.com/office/drawing/2014/main" id="{3FB447AD-06DB-4A6D-BF8E-E7ADF7762D42}"/>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7C4FEC6-4CAB-4225-97CB-0255AF1B864C}"/>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867833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45B25A3-92B9-4D5B-A7E0-AB4A835784A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644FE59-EFB9-4ECC-8C01-33467C5E44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CDF2436-BD12-4FCE-9170-D2DF7AB894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EF83811-532A-4C85-9E7E-3BF075BE0206}"/>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6" name="Alt Bilgi Yer Tutucusu 5">
            <a:extLst>
              <a:ext uri="{FF2B5EF4-FFF2-40B4-BE49-F238E27FC236}">
                <a16:creationId xmlns:a16="http://schemas.microsoft.com/office/drawing/2014/main" id="{B4F0374F-F9B1-40C7-87BB-DDB164AA0CBF}"/>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DDC4AC13-3AF1-4748-B26D-83C80437B7EB}"/>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827200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D9F1CA-D0CD-401C-95EE-79B0D793AFF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1F356314-B9AB-47E5-A662-7C45949233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62B4E347-4C2C-4E2D-8E19-27F3E8E12D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A78E4D9-6A49-461D-B631-B274A84734D8}"/>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6" name="Alt Bilgi Yer Tutucusu 5">
            <a:extLst>
              <a:ext uri="{FF2B5EF4-FFF2-40B4-BE49-F238E27FC236}">
                <a16:creationId xmlns:a16="http://schemas.microsoft.com/office/drawing/2014/main" id="{4519FCCD-8459-4009-A4FA-BF87ECD39B1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F0A8DC3-0D55-4065-A8D7-5808F6BB5784}"/>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267922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14ACE0-8777-406A-B2EE-47B17DBCE57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49F30C6-4A06-4399-B663-CD7C2AACD811}"/>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C8EA1BD-130B-4571-BAB4-8B9352F4672B}"/>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5" name="Alt Bilgi Yer Tutucusu 4">
            <a:extLst>
              <a:ext uri="{FF2B5EF4-FFF2-40B4-BE49-F238E27FC236}">
                <a16:creationId xmlns:a16="http://schemas.microsoft.com/office/drawing/2014/main" id="{7D511B08-BD00-418A-A195-32AC5CB1671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829996D-38F7-40A9-A7EA-D7935F8F829E}"/>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169356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C03D431E-C890-4677-B5FB-DA04D089F1F8}"/>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88876DE8-4061-40CB-ABFC-EE55504318A1}"/>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CEF460F-F685-4660-B18C-64670D571BF1}"/>
              </a:ext>
            </a:extLst>
          </p:cNvPr>
          <p:cNvSpPr>
            <a:spLocks noGrp="1"/>
          </p:cNvSpPr>
          <p:nvPr>
            <p:ph type="dt" sz="half" idx="10"/>
          </p:nvPr>
        </p:nvSpPr>
        <p:spPr/>
        <p:txBody>
          <a:bodyPr/>
          <a:lstStyle/>
          <a:p>
            <a:fld id="{9C45AD9B-6451-47D4-83F5-CCBAF70324A9}" type="datetimeFigureOut">
              <a:rPr lang="tr-TR" smtClean="0"/>
              <a:t>10.12.2025</a:t>
            </a:fld>
            <a:endParaRPr lang="tr-TR"/>
          </a:p>
        </p:txBody>
      </p:sp>
      <p:sp>
        <p:nvSpPr>
          <p:cNvPr id="5" name="Alt Bilgi Yer Tutucusu 4">
            <a:extLst>
              <a:ext uri="{FF2B5EF4-FFF2-40B4-BE49-F238E27FC236}">
                <a16:creationId xmlns:a16="http://schemas.microsoft.com/office/drawing/2014/main" id="{EC4BB119-FA72-43BE-8404-05B06200B9B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C74B1E6-4B78-449E-BD74-ADA398CF7C7C}"/>
              </a:ext>
            </a:extLst>
          </p:cNvPr>
          <p:cNvSpPr>
            <a:spLocks noGrp="1"/>
          </p:cNvSpPr>
          <p:nvPr>
            <p:ph type="sldNum" sz="quarter" idx="12"/>
          </p:nvPr>
        </p:nvSpPr>
        <p:spPr/>
        <p:txBody>
          <a:bodyPr/>
          <a:lstStyle/>
          <a:p>
            <a:fld id="{970A7239-3B3B-485B-90E9-F4421DEFC840}" type="slidenum">
              <a:rPr lang="tr-TR" smtClean="0"/>
              <a:t>‹#›</a:t>
            </a:fld>
            <a:endParaRPr lang="tr-TR"/>
          </a:p>
        </p:txBody>
      </p:sp>
    </p:spTree>
    <p:extLst>
      <p:ext uri="{BB962C8B-B14F-4D97-AF65-F5344CB8AC3E}">
        <p14:creationId xmlns:p14="http://schemas.microsoft.com/office/powerpoint/2010/main" val="1408294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6B28DC6D-B887-471F-9EDE-DBE34A4356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DA85744-8765-48CA-A8DE-E79EC4250C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37AE4E2-612F-4AAA-AF4B-53E4E04217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5AD9B-6451-47D4-83F5-CCBAF70324A9}" type="datetimeFigureOut">
              <a:rPr lang="tr-TR" smtClean="0"/>
              <a:t>10.12.2025</a:t>
            </a:fld>
            <a:endParaRPr lang="tr-TR"/>
          </a:p>
        </p:txBody>
      </p:sp>
      <p:sp>
        <p:nvSpPr>
          <p:cNvPr id="5" name="Alt Bilgi Yer Tutucusu 4">
            <a:extLst>
              <a:ext uri="{FF2B5EF4-FFF2-40B4-BE49-F238E27FC236}">
                <a16:creationId xmlns:a16="http://schemas.microsoft.com/office/drawing/2014/main" id="{A7FDFF56-9A57-44A8-9DB9-1476CAC961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6950581-E7D3-4603-9F8D-4189318064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0A7239-3B3B-485B-90E9-F4421DEFC840}" type="slidenum">
              <a:rPr lang="tr-TR" smtClean="0"/>
              <a:t>‹#›</a:t>
            </a:fld>
            <a:endParaRPr lang="tr-TR"/>
          </a:p>
        </p:txBody>
      </p:sp>
    </p:spTree>
    <p:extLst>
      <p:ext uri="{BB962C8B-B14F-4D97-AF65-F5344CB8AC3E}">
        <p14:creationId xmlns:p14="http://schemas.microsoft.com/office/powerpoint/2010/main" val="731134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jpe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5.jf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6.jfif"/></Relationships>
</file>

<file path=ppt/slides/_rels/slide3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3" Type="http://schemas.openxmlformats.org/officeDocument/2006/relationships/hyperlink" Target="https://www.springer.com/series/16670"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4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4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png"/></Relationships>
</file>

<file path=ppt/slides/_rels/slide5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94.jpeg"/><Relationship Id="rId5" Type="http://schemas.openxmlformats.org/officeDocument/2006/relationships/image" Target="../media/image93.jpg"/><Relationship Id="rId4" Type="http://schemas.openxmlformats.org/officeDocument/2006/relationships/image" Target="../media/image92.jpeg"/></Relationships>
</file>

<file path=ppt/slides/_rels/slide53.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eg"/><Relationship Id="rId1" Type="http://schemas.openxmlformats.org/officeDocument/2006/relationships/slideLayout" Target="../slideLayouts/slideLayout2.xml"/><Relationship Id="rId5" Type="http://schemas.openxmlformats.org/officeDocument/2006/relationships/image" Target="../media/image98.jpeg"/><Relationship Id="rId4" Type="http://schemas.openxmlformats.org/officeDocument/2006/relationships/image" Target="../media/image97.jpeg"/></Relationships>
</file>

<file path=ppt/slides/_rels/slide5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01.jpeg"/><Relationship Id="rId4" Type="http://schemas.openxmlformats.org/officeDocument/2006/relationships/image" Target="../media/image100.jpeg"/></Relationships>
</file>

<file path=ppt/slides/_rels/slide5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etin kutusu 16">
            <a:extLst>
              <a:ext uri="{FF2B5EF4-FFF2-40B4-BE49-F238E27FC236}">
                <a16:creationId xmlns:a16="http://schemas.microsoft.com/office/drawing/2014/main" id="{697CCF58-BF92-4CB0-AD4D-8F91B03E163A}"/>
              </a:ext>
            </a:extLst>
          </p:cNvPr>
          <p:cNvSpPr txBox="1"/>
          <p:nvPr/>
        </p:nvSpPr>
        <p:spPr>
          <a:xfrm>
            <a:off x="0" y="4697331"/>
            <a:ext cx="11563290" cy="1569660"/>
          </a:xfrm>
          <a:prstGeom prst="rect">
            <a:avLst/>
          </a:prstGeom>
          <a:noFill/>
        </p:spPr>
        <p:txBody>
          <a:bodyPr wrap="square" rtlCol="0">
            <a:spAutoFit/>
          </a:bodyPr>
          <a:lstStyle/>
          <a:p>
            <a:pPr algn="ctr"/>
            <a:r>
              <a:rPr lang="tr-TR" sz="3600" dirty="0">
                <a:effectLst/>
                <a:latin typeface="Calibri" panose="020F0502020204030204" pitchFamily="34" charset="0"/>
                <a:ea typeface="Times New Roman" panose="02020603050405020304" pitchFamily="18" charset="0"/>
                <a:cs typeface="Times New Roman" panose="02020603050405020304" pitchFamily="18" charset="0"/>
              </a:rPr>
              <a:t>T. Hikmet Karakoç</a:t>
            </a:r>
            <a:endParaRPr lang="tr-TR"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Dean of Research </a:t>
            </a:r>
            <a:endParaRPr lang="tr-TR" sz="20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Piri Reis University, Türkiye</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r>
              <a:rPr lang="hu-HU" sz="2000" dirty="0">
                <a:latin typeface="Calibri" panose="020F0502020204030204" pitchFamily="34" charset="0"/>
                <a:ea typeface="Times New Roman" panose="02020603050405020304" pitchFamily="18" charset="0"/>
                <a:cs typeface="Times New Roman" panose="02020603050405020304" pitchFamily="18" charset="0"/>
              </a:rPr>
              <a:t>President of Internatinal Sustaiable Aviation and Energy Research Soc</a:t>
            </a:r>
            <a:r>
              <a:rPr lang="tr-TR" sz="2000" dirty="0" err="1">
                <a:latin typeface="Calibri" panose="020F0502020204030204" pitchFamily="34" charset="0"/>
                <a:ea typeface="Times New Roman" panose="02020603050405020304" pitchFamily="18" charset="0"/>
                <a:cs typeface="Times New Roman" panose="02020603050405020304" pitchFamily="18" charset="0"/>
              </a:rPr>
              <a:t>ie</a:t>
            </a:r>
            <a:r>
              <a:rPr lang="hu-HU" sz="2000" dirty="0">
                <a:latin typeface="Calibri" panose="020F0502020204030204" pitchFamily="34" charset="0"/>
                <a:ea typeface="Times New Roman" panose="02020603050405020304" pitchFamily="18" charset="0"/>
                <a:cs typeface="Times New Roman" panose="02020603050405020304" pitchFamily="18" charset="0"/>
              </a:rPr>
              <a:t>ty (SARES) </a:t>
            </a:r>
            <a:endParaRPr lang="tr-TR" sz="20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Resim 2"/>
          <p:cNvPicPr>
            <a:picLocks noChangeAspect="1"/>
          </p:cNvPicPr>
          <p:nvPr/>
        </p:nvPicPr>
        <p:blipFill>
          <a:blip r:embed="rId3"/>
          <a:stretch>
            <a:fillRect/>
          </a:stretch>
        </p:blipFill>
        <p:spPr>
          <a:xfrm>
            <a:off x="-47754" y="694266"/>
            <a:ext cx="12239754" cy="6510868"/>
          </a:xfrm>
          <a:prstGeom prst="rect">
            <a:avLst/>
          </a:prstGeom>
        </p:spPr>
      </p:pic>
      <p:sp>
        <p:nvSpPr>
          <p:cNvPr id="4" name="Metin kutusu 3"/>
          <p:cNvSpPr txBox="1"/>
          <p:nvPr/>
        </p:nvSpPr>
        <p:spPr>
          <a:xfrm>
            <a:off x="171450" y="905933"/>
            <a:ext cx="11668194" cy="415498"/>
          </a:xfrm>
          <a:prstGeom prst="rect">
            <a:avLst/>
          </a:prstGeom>
          <a:noFill/>
        </p:spPr>
        <p:txBody>
          <a:bodyPr wrap="square" rtlCol="0">
            <a:spAutoFit/>
          </a:bodyPr>
          <a:lstStyle/>
          <a:p>
            <a:pPr algn="ctr"/>
            <a:r>
              <a:rPr lang="tr-TR" sz="2100" b="1" dirty="0">
                <a:solidFill>
                  <a:schemeClr val="bg1"/>
                </a:solidFill>
                <a:latin typeface="Times New Roman" panose="02020603050405020304" pitchFamily="18" charset="0"/>
                <a:cs typeface="Times New Roman" panose="02020603050405020304" pitchFamily="18" charset="0"/>
              </a:rPr>
              <a:t>INTERNATIONAL CONFERENCE ON AVIATION FUTURE: CHALLENGES &amp; SOLUTIONS</a:t>
            </a:r>
          </a:p>
        </p:txBody>
      </p:sp>
      <p:sp>
        <p:nvSpPr>
          <p:cNvPr id="2" name="Metin kutusu 1">
            <a:extLst>
              <a:ext uri="{FF2B5EF4-FFF2-40B4-BE49-F238E27FC236}">
                <a16:creationId xmlns:a16="http://schemas.microsoft.com/office/drawing/2014/main" id="{70F4C365-A252-D869-D276-3B0089BAACCE}"/>
              </a:ext>
            </a:extLst>
          </p:cNvPr>
          <p:cNvSpPr txBox="1"/>
          <p:nvPr/>
        </p:nvSpPr>
        <p:spPr>
          <a:xfrm>
            <a:off x="5520268" y="3843868"/>
            <a:ext cx="6604000" cy="707886"/>
          </a:xfrm>
          <a:prstGeom prst="rect">
            <a:avLst/>
          </a:prstGeom>
          <a:noFill/>
        </p:spPr>
        <p:txBody>
          <a:bodyPr wrap="square" rtlCol="0">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New </a:t>
            </a:r>
            <a:r>
              <a:rPr lang="tr-TR" sz="2000" dirty="0">
                <a:solidFill>
                  <a:schemeClr val="bg1"/>
                </a:solidFill>
                <a:latin typeface="Times New Roman" panose="02020603050405020304" pitchFamily="18" charset="0"/>
                <a:cs typeface="Times New Roman" panose="02020603050405020304" pitchFamily="18" charset="0"/>
              </a:rPr>
              <a:t>D</a:t>
            </a:r>
            <a:r>
              <a:rPr lang="en-US" sz="2000" dirty="0" err="1">
                <a:solidFill>
                  <a:schemeClr val="bg1"/>
                </a:solidFill>
                <a:latin typeface="Times New Roman" panose="02020603050405020304" pitchFamily="18" charset="0"/>
                <a:cs typeface="Times New Roman" panose="02020603050405020304" pitchFamily="18" charset="0"/>
              </a:rPr>
              <a:t>evelopments</a:t>
            </a:r>
            <a:r>
              <a:rPr lang="en-US" sz="2000" dirty="0">
                <a:solidFill>
                  <a:schemeClr val="bg1"/>
                </a:solidFill>
                <a:latin typeface="Times New Roman" panose="02020603050405020304" pitchFamily="18" charset="0"/>
                <a:cs typeface="Times New Roman" panose="02020603050405020304" pitchFamily="18" charset="0"/>
              </a:rPr>
              <a:t> in </a:t>
            </a:r>
            <a:r>
              <a:rPr lang="tr-TR" sz="2000" dirty="0">
                <a:solidFill>
                  <a:schemeClr val="bg1"/>
                </a:solidFill>
                <a:latin typeface="Times New Roman" panose="02020603050405020304" pitchFamily="18" charset="0"/>
                <a:cs typeface="Times New Roman" panose="02020603050405020304" pitchFamily="18" charset="0"/>
              </a:rPr>
              <a:t>S</a:t>
            </a:r>
            <a:r>
              <a:rPr lang="en-US" sz="2000" dirty="0" err="1">
                <a:solidFill>
                  <a:schemeClr val="bg1"/>
                </a:solidFill>
                <a:latin typeface="Times New Roman" panose="02020603050405020304" pitchFamily="18" charset="0"/>
                <a:cs typeface="Times New Roman" panose="02020603050405020304" pitchFamily="18" charset="0"/>
              </a:rPr>
              <a:t>ustainable</a:t>
            </a:r>
            <a:r>
              <a:rPr lang="en-US" sz="2000" dirty="0">
                <a:solidFill>
                  <a:schemeClr val="bg1"/>
                </a:solidFill>
                <a:latin typeface="Times New Roman" panose="02020603050405020304" pitchFamily="18" charset="0"/>
                <a:cs typeface="Times New Roman" panose="02020603050405020304" pitchFamily="18" charset="0"/>
              </a:rPr>
              <a:t> </a:t>
            </a:r>
            <a:r>
              <a:rPr lang="tr-TR" sz="2000" dirty="0">
                <a:solidFill>
                  <a:schemeClr val="bg1"/>
                </a:solidFill>
                <a:latin typeface="Times New Roman" panose="02020603050405020304" pitchFamily="18" charset="0"/>
                <a:cs typeface="Times New Roman" panose="02020603050405020304" pitchFamily="18" charset="0"/>
              </a:rPr>
              <a:t>A</a:t>
            </a:r>
            <a:r>
              <a:rPr lang="en-US" sz="2000" dirty="0" err="1">
                <a:solidFill>
                  <a:schemeClr val="bg1"/>
                </a:solidFill>
                <a:latin typeface="Times New Roman" panose="02020603050405020304" pitchFamily="18" charset="0"/>
                <a:cs typeface="Times New Roman" panose="02020603050405020304" pitchFamily="18" charset="0"/>
              </a:rPr>
              <a:t>viation</a:t>
            </a:r>
            <a:r>
              <a:rPr lang="en-US" sz="2000" dirty="0">
                <a:solidFill>
                  <a:schemeClr val="bg1"/>
                </a:solidFill>
                <a:latin typeface="Times New Roman" panose="02020603050405020304" pitchFamily="18" charset="0"/>
                <a:cs typeface="Times New Roman" panose="02020603050405020304" pitchFamily="18" charset="0"/>
              </a:rPr>
              <a:t> </a:t>
            </a:r>
            <a:endParaRPr lang="tr-TR" sz="2000" dirty="0">
              <a:solidFill>
                <a:schemeClr val="bg1"/>
              </a:solidFill>
              <a:latin typeface="Times New Roman" panose="02020603050405020304" pitchFamily="18" charset="0"/>
              <a:cs typeface="Times New Roman" panose="02020603050405020304" pitchFamily="18" charset="0"/>
            </a:endParaRPr>
          </a:p>
          <a:p>
            <a:pPr algn="ctr"/>
            <a:r>
              <a:rPr lang="tr-TR" sz="2000" dirty="0">
                <a:solidFill>
                  <a:schemeClr val="bg1"/>
                </a:solidFill>
                <a:latin typeface="Times New Roman" panose="02020603050405020304" pitchFamily="18" charset="0"/>
                <a:cs typeface="Times New Roman" panose="02020603050405020304" pitchFamily="18" charset="0"/>
              </a:rPr>
              <a:t>&amp; </a:t>
            </a:r>
            <a:r>
              <a:rPr lang="en-US" sz="2000" dirty="0">
                <a:solidFill>
                  <a:schemeClr val="bg1"/>
                </a:solidFill>
                <a:latin typeface="Times New Roman" panose="02020603050405020304" pitchFamily="18" charset="0"/>
                <a:cs typeface="Times New Roman" panose="02020603050405020304" pitchFamily="18" charset="0"/>
              </a:rPr>
              <a:t>SARES </a:t>
            </a:r>
            <a:r>
              <a:rPr lang="tr-TR" sz="2000" dirty="0">
                <a:solidFill>
                  <a:schemeClr val="bg1"/>
                </a:solidFill>
                <a:latin typeface="Times New Roman" panose="02020603050405020304" pitchFamily="18" charset="0"/>
                <a:cs typeface="Times New Roman" panose="02020603050405020304" pitchFamily="18" charset="0"/>
              </a:rPr>
              <a:t>A</a:t>
            </a:r>
            <a:r>
              <a:rPr lang="en-US" sz="2000" dirty="0" err="1">
                <a:solidFill>
                  <a:schemeClr val="bg1"/>
                </a:solidFill>
                <a:latin typeface="Times New Roman" panose="02020603050405020304" pitchFamily="18" charset="0"/>
                <a:cs typeface="Times New Roman" panose="02020603050405020304" pitchFamily="18" charset="0"/>
              </a:rPr>
              <a:t>ctivities</a:t>
            </a:r>
            <a:endParaRPr lang="tr-TR"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3954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0768C2C-567C-450F-A522-62F51FE64146}"/>
              </a:ext>
            </a:extLst>
          </p:cNvPr>
          <p:cNvSpPr>
            <a:spLocks noGrp="1"/>
          </p:cNvSpPr>
          <p:nvPr>
            <p:ph idx="1"/>
          </p:nvPr>
        </p:nvSpPr>
        <p:spPr>
          <a:xfrm>
            <a:off x="263071" y="2910115"/>
            <a:ext cx="11475357" cy="3255736"/>
          </a:xfrm>
        </p:spPr>
        <p:txBody>
          <a:bodyPr/>
          <a:lstStyle/>
          <a:p>
            <a:pPr marL="0" indent="0">
              <a:buNone/>
            </a:pPr>
            <a:r>
              <a:rPr lang="tr-TR" dirty="0">
                <a:solidFill>
                  <a:srgbClr val="002060"/>
                </a:solidFill>
                <a:latin typeface="+mj-lt"/>
              </a:rPr>
              <a:t>I </a:t>
            </a:r>
            <a:r>
              <a:rPr lang="tr-TR" dirty="0" err="1">
                <a:solidFill>
                  <a:srgbClr val="002060"/>
                </a:solidFill>
                <a:latin typeface="+mj-lt"/>
              </a:rPr>
              <a:t>would</a:t>
            </a:r>
            <a:r>
              <a:rPr lang="tr-TR" dirty="0">
                <a:solidFill>
                  <a:srgbClr val="002060"/>
                </a:solidFill>
                <a:latin typeface="+mj-lt"/>
              </a:rPr>
              <a:t> </a:t>
            </a:r>
            <a:r>
              <a:rPr lang="tr-TR" dirty="0" err="1">
                <a:solidFill>
                  <a:srgbClr val="002060"/>
                </a:solidFill>
                <a:latin typeface="+mj-lt"/>
              </a:rPr>
              <a:t>like</a:t>
            </a:r>
            <a:r>
              <a:rPr lang="tr-TR" dirty="0">
                <a:solidFill>
                  <a:srgbClr val="002060"/>
                </a:solidFill>
                <a:latin typeface="+mj-lt"/>
              </a:rPr>
              <a:t> </a:t>
            </a:r>
            <a:r>
              <a:rPr lang="tr-TR" dirty="0" err="1">
                <a:solidFill>
                  <a:srgbClr val="002060"/>
                </a:solidFill>
                <a:latin typeface="+mj-lt"/>
              </a:rPr>
              <a:t>to</a:t>
            </a:r>
            <a:r>
              <a:rPr lang="tr-TR" dirty="0">
                <a:solidFill>
                  <a:srgbClr val="002060"/>
                </a:solidFill>
                <a:latin typeface="+mj-lt"/>
              </a:rPr>
              <a:t> </a:t>
            </a:r>
            <a:r>
              <a:rPr lang="tr-TR" dirty="0" err="1">
                <a:solidFill>
                  <a:srgbClr val="002060"/>
                </a:solidFill>
                <a:latin typeface="+mj-lt"/>
              </a:rPr>
              <a:t>welcome</a:t>
            </a:r>
            <a:r>
              <a:rPr lang="tr-TR" dirty="0">
                <a:solidFill>
                  <a:srgbClr val="002060"/>
                </a:solidFill>
                <a:latin typeface="+mj-lt"/>
              </a:rPr>
              <a:t> </a:t>
            </a:r>
            <a:r>
              <a:rPr lang="hu-HU" dirty="0">
                <a:solidFill>
                  <a:srgbClr val="002060"/>
                </a:solidFill>
                <a:latin typeface="+mj-lt"/>
              </a:rPr>
              <a:t>each and every member to</a:t>
            </a:r>
            <a:r>
              <a:rPr lang="tr-TR" dirty="0">
                <a:solidFill>
                  <a:srgbClr val="002060"/>
                </a:solidFill>
                <a:latin typeface="+mj-lt"/>
              </a:rPr>
              <a:t>:</a:t>
            </a:r>
          </a:p>
          <a:p>
            <a:pPr marL="0" indent="0">
              <a:buNone/>
            </a:pPr>
            <a:endParaRPr lang="tr-TR" dirty="0">
              <a:solidFill>
                <a:srgbClr val="002060"/>
              </a:solidFill>
              <a:latin typeface="+mj-lt"/>
            </a:endParaRPr>
          </a:p>
          <a:p>
            <a:pPr>
              <a:lnSpc>
                <a:spcPct val="100000"/>
              </a:lnSpc>
              <a:spcBef>
                <a:spcPts val="0"/>
              </a:spcBef>
              <a:defRPr/>
            </a:pPr>
            <a:endParaRPr lang="tr-TR" dirty="0">
              <a:solidFill>
                <a:srgbClr val="002060"/>
              </a:solidFill>
              <a:latin typeface="+mj-lt"/>
            </a:endParaRPr>
          </a:p>
          <a:p>
            <a:pPr marL="0" indent="0">
              <a:buNone/>
            </a:pPr>
            <a:r>
              <a:rPr lang="tr-TR" b="1" dirty="0">
                <a:solidFill>
                  <a:srgbClr val="002060"/>
                </a:solidFill>
                <a:latin typeface="+mj-lt"/>
                <a:cs typeface="Times New Roman" panose="02020603050405020304" pitchFamily="18" charset="0"/>
              </a:rPr>
              <a:t>INTERNATIONAL CONFERENCE ON AVIATION FUTURE: CHALLENGES &amp; SOLUTIONS</a:t>
            </a:r>
            <a:endParaRPr lang="tr-TR" dirty="0">
              <a:solidFill>
                <a:srgbClr val="002060"/>
              </a:solidFill>
              <a:latin typeface="+mj-lt"/>
            </a:endParaRPr>
          </a:p>
        </p:txBody>
      </p:sp>
      <p:cxnSp>
        <p:nvCxnSpPr>
          <p:cNvPr id="15" name="Düz Bağlayıcı 14">
            <a:extLst>
              <a:ext uri="{FF2B5EF4-FFF2-40B4-BE49-F238E27FC236}">
                <a16:creationId xmlns:a16="http://schemas.microsoft.com/office/drawing/2014/main" id="{69A1D978-184E-4DFF-B884-BD847BE7C2CD}"/>
              </a:ext>
            </a:extLst>
          </p:cNvPr>
          <p:cNvCxnSpPr>
            <a:cxnSpLocks/>
          </p:cNvCxnSpPr>
          <p:nvPr/>
        </p:nvCxnSpPr>
        <p:spPr>
          <a:xfrm>
            <a:off x="111402" y="1284337"/>
            <a:ext cx="11778696" cy="0"/>
          </a:xfrm>
          <a:prstGeom prst="line">
            <a:avLst/>
          </a:prstGeom>
        </p:spPr>
        <p:style>
          <a:lnRef idx="1">
            <a:schemeClr val="accent2"/>
          </a:lnRef>
          <a:fillRef idx="0">
            <a:schemeClr val="accent2"/>
          </a:fillRef>
          <a:effectRef idx="0">
            <a:schemeClr val="accent2"/>
          </a:effectRef>
          <a:fontRef idx="minor">
            <a:schemeClr val="tx1"/>
          </a:fontRef>
        </p:style>
      </p:cxnSp>
      <p:pic>
        <p:nvPicPr>
          <p:cNvPr id="2" name="Resim 1"/>
          <p:cNvPicPr>
            <a:picLocks noChangeAspect="1"/>
          </p:cNvPicPr>
          <p:nvPr/>
        </p:nvPicPr>
        <p:blipFill>
          <a:blip r:embed="rId3"/>
          <a:stretch>
            <a:fillRect/>
          </a:stretch>
        </p:blipFill>
        <p:spPr>
          <a:xfrm>
            <a:off x="-17071" y="1"/>
            <a:ext cx="12226143" cy="6858000"/>
          </a:xfrm>
          <a:prstGeom prst="rect">
            <a:avLst/>
          </a:prstGeom>
        </p:spPr>
      </p:pic>
    </p:spTree>
    <p:extLst>
      <p:ext uri="{BB962C8B-B14F-4D97-AF65-F5344CB8AC3E}">
        <p14:creationId xmlns:p14="http://schemas.microsoft.com/office/powerpoint/2010/main" val="599302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rotWithShape="1">
          <a:blip r:embed="rId3">
            <a:extLst>
              <a:ext uri="{28A0092B-C50C-407E-A947-70E740481C1C}">
                <a14:useLocalDpi xmlns:a14="http://schemas.microsoft.com/office/drawing/2010/main" val="0"/>
              </a:ext>
            </a:extLst>
          </a:blip>
          <a:srcRect r="12553" b="12873"/>
          <a:stretch/>
        </p:blipFill>
        <p:spPr>
          <a:xfrm>
            <a:off x="-40140" y="-50800"/>
            <a:ext cx="12224883" cy="6908800"/>
          </a:xfrm>
          <a:prstGeom prst="rect">
            <a:avLst/>
          </a:prstGeom>
        </p:spPr>
      </p:pic>
      <p:sp>
        <p:nvSpPr>
          <p:cNvPr id="6" name="Title 1">
            <a:extLst>
              <a:ext uri="{FF2B5EF4-FFF2-40B4-BE49-F238E27FC236}">
                <a16:creationId xmlns:a16="http://schemas.microsoft.com/office/drawing/2014/main" id="{121E2C84-3E41-CAB4-5082-1A543507868D}"/>
              </a:ext>
            </a:extLst>
          </p:cNvPr>
          <p:cNvSpPr>
            <a:spLocks noGrp="1"/>
          </p:cNvSpPr>
          <p:nvPr>
            <p:ph type="title"/>
          </p:nvPr>
        </p:nvSpPr>
        <p:spPr>
          <a:xfrm>
            <a:off x="123569" y="1016000"/>
            <a:ext cx="3454202" cy="781363"/>
          </a:xfrm>
        </p:spPr>
        <p:txBody>
          <a:bodyPr/>
          <a:lstStyle/>
          <a:p>
            <a:pPr algn="ctr"/>
            <a:r>
              <a:rPr lang="tr-TR" b="1" dirty="0" err="1">
                <a:solidFill>
                  <a:schemeClr val="accent6">
                    <a:lumMod val="50000"/>
                  </a:schemeClr>
                </a:solidFill>
              </a:rPr>
              <a:t>Introduction</a:t>
            </a:r>
            <a:endParaRPr lang="tr-TR" b="1" dirty="0">
              <a:solidFill>
                <a:schemeClr val="accent6">
                  <a:lumMod val="50000"/>
                </a:schemeClr>
              </a:solidFill>
            </a:endParaRPr>
          </a:p>
        </p:txBody>
      </p:sp>
      <p:sp>
        <p:nvSpPr>
          <p:cNvPr id="2" name="Metin kutusu 1"/>
          <p:cNvSpPr txBox="1"/>
          <p:nvPr/>
        </p:nvSpPr>
        <p:spPr>
          <a:xfrm>
            <a:off x="428171" y="1947033"/>
            <a:ext cx="6393543" cy="954107"/>
          </a:xfrm>
          <a:prstGeom prst="rect">
            <a:avLst/>
          </a:prstGeom>
          <a:solidFill>
            <a:schemeClr val="bg1"/>
          </a:solidFill>
        </p:spPr>
        <p:txBody>
          <a:bodyPr wrap="square" rtlCol="0">
            <a:spAutoFit/>
          </a:bodyPr>
          <a:lstStyle/>
          <a:p>
            <a:r>
              <a:rPr lang="en-US" sz="2800" dirty="0"/>
              <a:t>The aviation industry has been increasingly focused on sustainability in recent years.</a:t>
            </a:r>
          </a:p>
        </p:txBody>
      </p:sp>
      <p:sp>
        <p:nvSpPr>
          <p:cNvPr id="17" name="Rectangle 3"/>
          <p:cNvSpPr>
            <a:spLocks noChangeArrowheads="1"/>
          </p:cNvSpPr>
          <p:nvPr/>
        </p:nvSpPr>
        <p:spPr bwMode="auto">
          <a:xfrm>
            <a:off x="457201" y="3009277"/>
            <a:ext cx="6342742" cy="3046988"/>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sz="2400" dirty="0"/>
              <a:t>This presentation will cover some of the </a:t>
            </a:r>
            <a:endParaRPr kumimoji="0" lang="tr-TR" altLang="tr-TR"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400" b="0" i="0" u="none" strike="noStrike" cap="none" normalizeH="0" baseline="0" dirty="0">
                <a:ln>
                  <a:noFill/>
                </a:ln>
                <a:solidFill>
                  <a:schemeClr val="tx1"/>
                </a:solidFill>
                <a:effectLst/>
              </a:rPr>
              <a:t>New </a:t>
            </a:r>
            <a:r>
              <a:rPr kumimoji="0" lang="tr-TR" altLang="tr-TR" sz="2400" b="0" i="0" u="none" strike="noStrike" cap="none" normalizeH="0" baseline="0" dirty="0" err="1">
                <a:ln>
                  <a:noFill/>
                </a:ln>
                <a:solidFill>
                  <a:schemeClr val="tx1"/>
                </a:solidFill>
                <a:effectLst/>
              </a:rPr>
              <a:t>developments</a:t>
            </a:r>
            <a:r>
              <a:rPr kumimoji="0" lang="tr-TR" altLang="tr-TR" sz="2400" b="0" i="0" u="none" strike="noStrike" cap="none" normalizeH="0" baseline="0" dirty="0">
                <a:ln>
                  <a:noFill/>
                </a:ln>
                <a:solidFill>
                  <a:schemeClr val="tx1"/>
                </a:solidFill>
                <a:effectLst/>
              </a:rPr>
              <a:t> in </a:t>
            </a:r>
            <a:r>
              <a:rPr kumimoji="0" lang="tr-TR" altLang="tr-TR" sz="2400" b="0" i="0" u="none" strike="noStrike" cap="none" normalizeH="0" baseline="0" dirty="0" err="1">
                <a:ln>
                  <a:noFill/>
                </a:ln>
                <a:solidFill>
                  <a:schemeClr val="tx1"/>
                </a:solidFill>
                <a:effectLst/>
              </a:rPr>
              <a:t>s</a:t>
            </a:r>
            <a:r>
              <a:rPr kumimoji="0" lang="tr-TR" altLang="tr-TR" sz="2400" b="1" i="0" u="none" strike="noStrike" cap="none" normalizeH="0" baseline="0" dirty="0" err="1">
                <a:ln>
                  <a:noFill/>
                </a:ln>
                <a:solidFill>
                  <a:schemeClr val="tx1"/>
                </a:solidFill>
                <a:effectLst/>
              </a:rPr>
              <a:t>ustainable</a:t>
            </a:r>
            <a:r>
              <a:rPr kumimoji="0" lang="tr-TR" altLang="tr-TR" sz="2400" b="1" i="0" u="none" strike="noStrike" cap="none" normalizeH="0" baseline="0" dirty="0">
                <a:ln>
                  <a:noFill/>
                </a:ln>
                <a:solidFill>
                  <a:schemeClr val="tx1"/>
                </a:solidFill>
                <a:effectLst/>
              </a:rPr>
              <a:t> </a:t>
            </a:r>
            <a:r>
              <a:rPr kumimoji="0" lang="tr-TR" altLang="tr-TR" sz="2400" b="1" i="0" u="none" strike="noStrike" cap="none" normalizeH="0" baseline="0" dirty="0" err="1">
                <a:ln>
                  <a:noFill/>
                </a:ln>
                <a:solidFill>
                  <a:schemeClr val="tx1"/>
                </a:solidFill>
                <a:effectLst/>
              </a:rPr>
              <a:t>aviation</a:t>
            </a:r>
            <a:endParaRPr kumimoji="0" lang="tr-TR" altLang="tr-TR"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400" b="1" i="0" u="none" strike="noStrike" cap="none" normalizeH="0" baseline="0" dirty="0" err="1">
                <a:ln>
                  <a:noFill/>
                </a:ln>
                <a:solidFill>
                  <a:schemeClr val="tx1"/>
                </a:solidFill>
                <a:effectLst/>
              </a:rPr>
              <a:t>Electric</a:t>
            </a:r>
            <a:r>
              <a:rPr kumimoji="0" lang="tr-TR" altLang="tr-TR" sz="2400" b="1" i="0" u="none" strike="noStrike" cap="none" normalizeH="0" baseline="0" dirty="0">
                <a:ln>
                  <a:noFill/>
                </a:ln>
                <a:solidFill>
                  <a:schemeClr val="tx1"/>
                </a:solidFill>
                <a:effectLst/>
              </a:rPr>
              <a:t> </a:t>
            </a:r>
            <a:r>
              <a:rPr kumimoji="0" lang="tr-TR" altLang="tr-TR" sz="2400" b="1" i="0" u="none" strike="noStrike" cap="none" normalizeH="0" baseline="0" dirty="0" err="1">
                <a:ln>
                  <a:noFill/>
                </a:ln>
                <a:solidFill>
                  <a:schemeClr val="tx1"/>
                </a:solidFill>
                <a:effectLst/>
              </a:rPr>
              <a:t>aviation</a:t>
            </a:r>
            <a:r>
              <a:rPr kumimoji="0" lang="tr-TR" altLang="tr-TR" sz="2400" b="0" i="0" u="none" strike="noStrike" cap="none" normalizeH="0" baseline="0" dirty="0">
                <a:ln>
                  <a:noFill/>
                </a:ln>
                <a:solidFill>
                  <a:schemeClr val="tx1"/>
                </a:solidFill>
                <a:effectLst/>
              </a:rPr>
              <a:t> </a:t>
            </a:r>
            <a:r>
              <a:rPr kumimoji="0" lang="tr-TR" altLang="tr-TR" sz="2400" b="0" i="0" u="none" strike="noStrike" cap="none" normalizeH="0" baseline="0" dirty="0" err="1">
                <a:ln>
                  <a:noFill/>
                </a:ln>
                <a:solidFill>
                  <a:schemeClr val="tx1"/>
                </a:solidFill>
                <a:effectLst/>
              </a:rPr>
              <a:t>technologies</a:t>
            </a:r>
            <a:endParaRPr kumimoji="0" lang="tr-TR" altLang="tr-TR"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400" b="1" i="0" u="none" strike="noStrike" cap="none" normalizeH="0" baseline="0" dirty="0" err="1">
                <a:ln>
                  <a:noFill/>
                </a:ln>
                <a:solidFill>
                  <a:schemeClr val="tx1"/>
                </a:solidFill>
                <a:effectLst/>
              </a:rPr>
              <a:t>Sustainable</a:t>
            </a:r>
            <a:r>
              <a:rPr kumimoji="0" lang="tr-TR" altLang="tr-TR" sz="2400" b="1" i="0" u="none" strike="noStrike" cap="none" normalizeH="0" baseline="0" dirty="0">
                <a:ln>
                  <a:noFill/>
                </a:ln>
                <a:solidFill>
                  <a:schemeClr val="tx1"/>
                </a:solidFill>
                <a:effectLst/>
              </a:rPr>
              <a:t> </a:t>
            </a:r>
            <a:r>
              <a:rPr kumimoji="0" lang="tr-TR" altLang="tr-TR" sz="2400" b="1" i="0" u="none" strike="noStrike" cap="none" normalizeH="0" baseline="0" dirty="0" err="1">
                <a:ln>
                  <a:noFill/>
                </a:ln>
                <a:solidFill>
                  <a:schemeClr val="tx1"/>
                </a:solidFill>
                <a:effectLst/>
              </a:rPr>
              <a:t>aviation</a:t>
            </a:r>
            <a:r>
              <a:rPr kumimoji="0" lang="tr-TR" altLang="tr-TR" sz="2400" b="1" i="0" u="none" strike="noStrike" cap="none" normalizeH="0" baseline="0" dirty="0">
                <a:ln>
                  <a:noFill/>
                </a:ln>
                <a:solidFill>
                  <a:schemeClr val="tx1"/>
                </a:solidFill>
                <a:effectLst/>
              </a:rPr>
              <a:t> </a:t>
            </a:r>
            <a:r>
              <a:rPr kumimoji="0" lang="tr-TR" altLang="tr-TR" sz="2400" b="1" i="0" u="none" strike="noStrike" cap="none" normalizeH="0" baseline="0" dirty="0" err="1">
                <a:ln>
                  <a:noFill/>
                </a:ln>
                <a:solidFill>
                  <a:schemeClr val="tx1"/>
                </a:solidFill>
                <a:effectLst/>
              </a:rPr>
              <a:t>fuels</a:t>
            </a:r>
            <a:r>
              <a:rPr kumimoji="0" lang="tr-TR" altLang="tr-TR" sz="2400" b="1" i="0" u="none" strike="noStrike" cap="none" normalizeH="0" baseline="0" dirty="0">
                <a:ln>
                  <a:noFill/>
                </a:ln>
                <a:solidFill>
                  <a:schemeClr val="tx1"/>
                </a:solidFill>
                <a:effectLst/>
              </a:rPr>
              <a:t> (SAF)</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400" b="1" i="0" u="none" strike="noStrike" cap="none" normalizeH="0" baseline="0" dirty="0" err="1">
                <a:ln>
                  <a:noFill/>
                </a:ln>
                <a:solidFill>
                  <a:schemeClr val="tx1"/>
                </a:solidFill>
                <a:effectLst/>
              </a:rPr>
              <a:t>Aviation-related</a:t>
            </a:r>
            <a:r>
              <a:rPr kumimoji="0" lang="tr-TR" altLang="tr-TR" sz="2400" b="1" i="0" u="none" strike="noStrike" cap="none" normalizeH="0" baseline="0" dirty="0">
                <a:ln>
                  <a:noFill/>
                </a:ln>
                <a:solidFill>
                  <a:schemeClr val="tx1"/>
                </a:solidFill>
                <a:effectLst/>
              </a:rPr>
              <a:t> </a:t>
            </a:r>
            <a:r>
              <a:rPr kumimoji="0" lang="tr-TR" altLang="tr-TR" sz="2400" b="1" i="0" u="none" strike="noStrike" cap="none" normalizeH="0" baseline="0" dirty="0" err="1">
                <a:ln>
                  <a:noFill/>
                </a:ln>
                <a:solidFill>
                  <a:schemeClr val="tx1"/>
                </a:solidFill>
                <a:effectLst/>
              </a:rPr>
              <a:t>emissions</a:t>
            </a:r>
            <a:r>
              <a:rPr kumimoji="0" lang="tr-TR" altLang="tr-TR" sz="2400" b="0" i="0" u="none" strike="noStrike" cap="none" normalizeH="0" baseline="0" dirty="0">
                <a:ln>
                  <a:noFill/>
                </a:ln>
                <a:solidFill>
                  <a:schemeClr val="tx1"/>
                </a:solidFill>
                <a:effectLst/>
              </a:rPr>
              <a:t> </a:t>
            </a:r>
            <a:r>
              <a:rPr kumimoji="0" lang="tr-TR" altLang="tr-TR" sz="2400" b="0" i="0" u="none" strike="noStrike" cap="none" normalizeH="0" baseline="0" dirty="0" err="1">
                <a:ln>
                  <a:noFill/>
                </a:ln>
                <a:solidFill>
                  <a:schemeClr val="tx1"/>
                </a:solidFill>
                <a:effectLst/>
              </a:rPr>
              <a:t>and</a:t>
            </a:r>
            <a:r>
              <a:rPr kumimoji="0" lang="tr-TR" altLang="tr-TR" sz="2400" b="0" i="0" u="none" strike="noStrike" cap="none" normalizeH="0" baseline="0" dirty="0">
                <a:ln>
                  <a:noFill/>
                </a:ln>
                <a:solidFill>
                  <a:schemeClr val="tx1"/>
                </a:solidFill>
                <a:effectLst/>
              </a:rPr>
              <a:t> </a:t>
            </a:r>
            <a:r>
              <a:rPr kumimoji="0" lang="tr-TR" altLang="tr-TR" sz="2400" b="0" i="0" u="none" strike="noStrike" cap="none" normalizeH="0" baseline="0" dirty="0" err="1">
                <a:ln>
                  <a:noFill/>
                </a:ln>
                <a:solidFill>
                  <a:schemeClr val="tx1"/>
                </a:solidFill>
                <a:effectLst/>
              </a:rPr>
              <a:t>their</a:t>
            </a:r>
            <a:r>
              <a:rPr kumimoji="0" lang="tr-TR" altLang="tr-TR" sz="2400" b="0" i="0" u="none" strike="noStrike" cap="none" normalizeH="0" baseline="0" dirty="0">
                <a:ln>
                  <a:noFill/>
                </a:ln>
                <a:solidFill>
                  <a:schemeClr val="tx1"/>
                </a:solidFill>
                <a:effectLst/>
              </a:rPr>
              <a:t> </a:t>
            </a:r>
            <a:r>
              <a:rPr kumimoji="0" lang="tr-TR" altLang="tr-TR" sz="2400" b="0" i="0" u="none" strike="noStrike" cap="none" normalizeH="0" baseline="0" dirty="0" err="1">
                <a:ln>
                  <a:noFill/>
                </a:ln>
                <a:solidFill>
                  <a:schemeClr val="tx1"/>
                </a:solidFill>
                <a:effectLst/>
              </a:rPr>
              <a:t>environmental</a:t>
            </a:r>
            <a:r>
              <a:rPr kumimoji="0" lang="tr-TR" altLang="tr-TR" sz="2400" b="0" i="0" u="none" strike="noStrike" cap="none" normalizeH="0" baseline="0" dirty="0">
                <a:ln>
                  <a:noFill/>
                </a:ln>
                <a:solidFill>
                  <a:schemeClr val="tx1"/>
                </a:solidFill>
                <a:effectLst/>
              </a:rPr>
              <a:t> </a:t>
            </a:r>
            <a:r>
              <a:rPr kumimoji="0" lang="tr-TR" altLang="tr-TR" sz="2400" b="0" i="0" u="none" strike="noStrike" cap="none" normalizeH="0" baseline="0" dirty="0" err="1">
                <a:ln>
                  <a:noFill/>
                </a:ln>
                <a:solidFill>
                  <a:schemeClr val="tx1"/>
                </a:solidFill>
                <a:effectLst/>
              </a:rPr>
              <a:t>impacts</a:t>
            </a:r>
            <a:endParaRPr kumimoji="0" lang="tr-TR" altLang="tr-TR"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lang="tr-TR" altLang="tr-TR" sz="2400" b="1" dirty="0" err="1"/>
              <a:t>Hydrogen</a:t>
            </a:r>
            <a:r>
              <a:rPr lang="tr-TR" altLang="tr-TR" sz="2400" dirty="0"/>
              <a:t> </a:t>
            </a:r>
            <a:r>
              <a:rPr lang="tr-TR" altLang="tr-TR" sz="2400" dirty="0" err="1"/>
              <a:t>using</a:t>
            </a:r>
            <a:r>
              <a:rPr lang="tr-TR" altLang="tr-TR" sz="2400" dirty="0"/>
              <a:t> in </a:t>
            </a:r>
            <a:r>
              <a:rPr lang="tr-TR" altLang="tr-TR" sz="2400" b="1" dirty="0" err="1"/>
              <a:t>aviation</a:t>
            </a:r>
            <a:endParaRPr lang="tr-TR" altLang="tr-TR" sz="2400" b="1" dirty="0"/>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400" b="1" i="0" u="none" strike="noStrike" cap="none" normalizeH="0" baseline="0" dirty="0">
                <a:ln>
                  <a:noFill/>
                </a:ln>
                <a:solidFill>
                  <a:schemeClr val="tx1"/>
                </a:solidFill>
                <a:effectLst/>
              </a:rPr>
              <a:t>SARES </a:t>
            </a:r>
            <a:r>
              <a:rPr kumimoji="0" lang="tr-TR" altLang="tr-TR" sz="2400" b="1" i="0" u="none" strike="noStrike" cap="none" normalizeH="0" baseline="0" dirty="0" err="1">
                <a:ln>
                  <a:noFill/>
                </a:ln>
                <a:solidFill>
                  <a:schemeClr val="tx1"/>
                </a:solidFill>
                <a:effectLst/>
              </a:rPr>
              <a:t>Activities</a:t>
            </a:r>
            <a:endParaRPr kumimoji="0" lang="tr-TR" altLang="tr-TR" sz="2400" b="1"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384203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rotWithShape="1">
          <a:blip r:embed="rId2"/>
          <a:srcRect t="10884" b="8053"/>
          <a:stretch/>
        </p:blipFill>
        <p:spPr>
          <a:xfrm>
            <a:off x="589643" y="1740533"/>
            <a:ext cx="11012714" cy="4994095"/>
          </a:xfrm>
          <a:prstGeom prst="rect">
            <a:avLst/>
          </a:prstGeom>
        </p:spPr>
      </p:pic>
      <p:sp>
        <p:nvSpPr>
          <p:cNvPr id="4" name="Title 1">
            <a:extLst>
              <a:ext uri="{FF2B5EF4-FFF2-40B4-BE49-F238E27FC236}">
                <a16:creationId xmlns:a16="http://schemas.microsoft.com/office/drawing/2014/main" id="{CDFF62E1-1E2C-958C-47CB-324B15B0AB10}"/>
              </a:ext>
            </a:extLst>
          </p:cNvPr>
          <p:cNvSpPr txBox="1">
            <a:spLocks/>
          </p:cNvSpPr>
          <p:nvPr/>
        </p:nvSpPr>
        <p:spPr>
          <a:xfrm>
            <a:off x="123569" y="725714"/>
            <a:ext cx="11778696" cy="845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b="1" dirty="0" err="1">
                <a:solidFill>
                  <a:schemeClr val="accent6">
                    <a:lumMod val="50000"/>
                  </a:schemeClr>
                </a:solidFill>
              </a:rPr>
              <a:t>Sustainability</a:t>
            </a:r>
            <a:r>
              <a:rPr lang="tr-TR" b="1" dirty="0">
                <a:solidFill>
                  <a:schemeClr val="accent6">
                    <a:lumMod val="50000"/>
                  </a:schemeClr>
                </a:solidFill>
              </a:rPr>
              <a:t> </a:t>
            </a:r>
            <a:r>
              <a:rPr lang="tr-TR" b="1" dirty="0" err="1">
                <a:solidFill>
                  <a:schemeClr val="accent6">
                    <a:lumMod val="50000"/>
                  </a:schemeClr>
                </a:solidFill>
              </a:rPr>
              <a:t>Related</a:t>
            </a:r>
            <a:r>
              <a:rPr lang="tr-TR" b="1" dirty="0">
                <a:solidFill>
                  <a:schemeClr val="accent6">
                    <a:lumMod val="50000"/>
                  </a:schemeClr>
                </a:solidFill>
              </a:rPr>
              <a:t> </a:t>
            </a:r>
            <a:r>
              <a:rPr lang="tr-TR" b="1" dirty="0" err="1">
                <a:solidFill>
                  <a:schemeClr val="accent6">
                    <a:lumMod val="50000"/>
                  </a:schemeClr>
                </a:solidFill>
              </a:rPr>
              <a:t>to</a:t>
            </a:r>
            <a:r>
              <a:rPr lang="tr-TR" b="1" dirty="0">
                <a:solidFill>
                  <a:schemeClr val="accent6">
                    <a:lumMod val="50000"/>
                  </a:schemeClr>
                </a:solidFill>
              </a:rPr>
              <a:t>…</a:t>
            </a:r>
          </a:p>
        </p:txBody>
      </p:sp>
    </p:spTree>
    <p:extLst>
      <p:ext uri="{BB962C8B-B14F-4D97-AF65-F5344CB8AC3E}">
        <p14:creationId xmlns:p14="http://schemas.microsoft.com/office/powerpoint/2010/main" val="2188595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929086" y="1825625"/>
            <a:ext cx="5424714" cy="4351338"/>
          </a:xfrm>
        </p:spPr>
        <p:txBody>
          <a:bodyPr>
            <a:noAutofit/>
          </a:bodyPr>
          <a:lstStyle/>
          <a:p>
            <a:r>
              <a:rPr lang="en-US" sz="3600" dirty="0">
                <a:solidFill>
                  <a:schemeClr val="bg2">
                    <a:lumMod val="25000"/>
                  </a:schemeClr>
                </a:solidFill>
              </a:rPr>
              <a:t>Sustainable development is a holistic approach that balances environmental protection, social equity, and economic growth. It aims to meet today’s needs while ensuring a healthy and fair future for coming generations.</a:t>
            </a:r>
            <a:endParaRPr lang="tr-TR" sz="3600" dirty="0">
              <a:solidFill>
                <a:schemeClr val="bg2">
                  <a:lumMod val="25000"/>
                </a:schemeClr>
              </a:solidFill>
            </a:endParaRPr>
          </a:p>
        </p:txBody>
      </p:sp>
      <p:pic>
        <p:nvPicPr>
          <p:cNvPr id="4" name="Picture 2">
            <a:extLst>
              <a:ext uri="{FF2B5EF4-FFF2-40B4-BE49-F238E27FC236}">
                <a16:creationId xmlns:a16="http://schemas.microsoft.com/office/drawing/2014/main" id="{9C175AFF-099F-ADF0-B683-270D600BEF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390524" y="1693836"/>
            <a:ext cx="5229225" cy="499431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DFF62E1-1E2C-958C-47CB-324B15B0AB10}"/>
              </a:ext>
            </a:extLst>
          </p:cNvPr>
          <p:cNvSpPr txBox="1">
            <a:spLocks/>
          </p:cNvSpPr>
          <p:nvPr/>
        </p:nvSpPr>
        <p:spPr>
          <a:xfrm>
            <a:off x="123569" y="725714"/>
            <a:ext cx="11778696" cy="8458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b="1" dirty="0" err="1">
                <a:solidFill>
                  <a:srgbClr val="3996A3"/>
                </a:solidFill>
              </a:rPr>
              <a:t>What</a:t>
            </a:r>
            <a:r>
              <a:rPr lang="tr-TR" b="1" dirty="0">
                <a:solidFill>
                  <a:srgbClr val="3996A3"/>
                </a:solidFill>
              </a:rPr>
              <a:t> is </a:t>
            </a:r>
            <a:r>
              <a:rPr lang="tr-TR" b="1" dirty="0" err="1">
                <a:solidFill>
                  <a:srgbClr val="3996A3"/>
                </a:solidFill>
              </a:rPr>
              <a:t>Sustainable</a:t>
            </a:r>
            <a:r>
              <a:rPr lang="tr-TR" b="1" dirty="0">
                <a:solidFill>
                  <a:srgbClr val="3996A3"/>
                </a:solidFill>
              </a:rPr>
              <a:t> Development ?</a:t>
            </a:r>
          </a:p>
        </p:txBody>
      </p:sp>
    </p:spTree>
    <p:extLst>
      <p:ext uri="{BB962C8B-B14F-4D97-AF65-F5344CB8AC3E}">
        <p14:creationId xmlns:p14="http://schemas.microsoft.com/office/powerpoint/2010/main" val="82039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Düz Bağlayıcı 12">
            <a:extLst>
              <a:ext uri="{FF2B5EF4-FFF2-40B4-BE49-F238E27FC236}">
                <a16:creationId xmlns:a16="http://schemas.microsoft.com/office/drawing/2014/main" id="{B29193DD-B09B-49A8-B44C-2973FFD6D898}"/>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
        <p:nvSpPr>
          <p:cNvPr id="3" name="Title 1">
            <a:extLst>
              <a:ext uri="{FF2B5EF4-FFF2-40B4-BE49-F238E27FC236}">
                <a16:creationId xmlns:a16="http://schemas.microsoft.com/office/drawing/2014/main" id="{AB623B5A-F4B4-FC96-620B-91B13A9F398D}"/>
              </a:ext>
            </a:extLst>
          </p:cNvPr>
          <p:cNvSpPr>
            <a:spLocks noGrp="1"/>
          </p:cNvSpPr>
          <p:nvPr>
            <p:ph type="title"/>
          </p:nvPr>
        </p:nvSpPr>
        <p:spPr>
          <a:xfrm>
            <a:off x="2540215" y="729454"/>
            <a:ext cx="8825875" cy="1123293"/>
          </a:xfrm>
        </p:spPr>
        <p:txBody>
          <a:bodyPr/>
          <a:lstStyle/>
          <a:p>
            <a:r>
              <a:rPr lang="tr-TR" b="1" dirty="0" err="1">
                <a:solidFill>
                  <a:srgbClr val="0070C0"/>
                </a:solidFill>
              </a:rPr>
              <a:t>What</a:t>
            </a:r>
            <a:r>
              <a:rPr lang="tr-TR" b="1" dirty="0">
                <a:solidFill>
                  <a:srgbClr val="0070C0"/>
                </a:solidFill>
              </a:rPr>
              <a:t> is </a:t>
            </a:r>
            <a:r>
              <a:rPr lang="tr-TR" b="1" dirty="0" err="1">
                <a:solidFill>
                  <a:srgbClr val="0070C0"/>
                </a:solidFill>
              </a:rPr>
              <a:t>Sustainable</a:t>
            </a:r>
            <a:r>
              <a:rPr lang="tr-TR" b="1" dirty="0">
                <a:solidFill>
                  <a:srgbClr val="0070C0"/>
                </a:solidFill>
              </a:rPr>
              <a:t> </a:t>
            </a:r>
            <a:r>
              <a:rPr lang="tr-TR" b="1" dirty="0" err="1">
                <a:solidFill>
                  <a:srgbClr val="0070C0"/>
                </a:solidFill>
              </a:rPr>
              <a:t>Aviation</a:t>
            </a:r>
            <a:r>
              <a:rPr lang="tr-TR" b="1" dirty="0">
                <a:solidFill>
                  <a:srgbClr val="0070C0"/>
                </a:solidFill>
              </a:rPr>
              <a:t>?</a:t>
            </a:r>
          </a:p>
        </p:txBody>
      </p:sp>
      <p:pic>
        <p:nvPicPr>
          <p:cNvPr id="4" name="Picture 2" descr="Sustainability | Free Full-Text | Passengers&amp;rsquo; Knowledge and Attitudes  toward Green Initiatives in Aviation">
            <a:extLst>
              <a:ext uri="{FF2B5EF4-FFF2-40B4-BE49-F238E27FC236}">
                <a16:creationId xmlns:a16="http://schemas.microsoft.com/office/drawing/2014/main" id="{87FC50EA-8224-A6D4-C340-AA9FC7346F8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0" y="1600200"/>
            <a:ext cx="5888291" cy="5175466"/>
          </a:xfrm>
          <a:prstGeom prst="rect">
            <a:avLst/>
          </a:prstGeom>
          <a:noFill/>
          <a:extLst>
            <a:ext uri="{909E8E84-426E-40DD-AFC4-6F175D3DCCD1}">
              <a14:hiddenFill xmlns:a14="http://schemas.microsoft.com/office/drawing/2010/main">
                <a:solidFill>
                  <a:srgbClr val="FFFFFF"/>
                </a:solidFill>
              </a14:hiddenFill>
            </a:ext>
          </a:extLst>
        </p:spPr>
      </p:pic>
      <p:sp>
        <p:nvSpPr>
          <p:cNvPr id="7" name="Metin kutusu 6">
            <a:extLst>
              <a:ext uri="{FF2B5EF4-FFF2-40B4-BE49-F238E27FC236}">
                <a16:creationId xmlns:a16="http://schemas.microsoft.com/office/drawing/2014/main" id="{AE43DE27-A740-ECA3-0A02-71E791CCF47C}"/>
              </a:ext>
            </a:extLst>
          </p:cNvPr>
          <p:cNvSpPr txBox="1"/>
          <p:nvPr/>
        </p:nvSpPr>
        <p:spPr>
          <a:xfrm rot="16200000">
            <a:off x="-673759" y="2482465"/>
            <a:ext cx="2349308" cy="584775"/>
          </a:xfrm>
          <a:prstGeom prst="rect">
            <a:avLst/>
          </a:prstGeom>
          <a:noFill/>
        </p:spPr>
        <p:txBody>
          <a:bodyPr wrap="square">
            <a:spAutoFit/>
          </a:bodyPr>
          <a:lstStyle>
            <a:defPPr>
              <a:defRPr lang="en-TR"/>
            </a:defPPr>
            <a:lvl1pPr>
              <a:defRPr sz="1200"/>
            </a:lvl1pPr>
          </a:lstStyle>
          <a:p>
            <a:r>
              <a:rPr lang="tr-TR" sz="800" dirty="0" err="1"/>
              <a:t>Korba</a:t>
            </a:r>
            <a:r>
              <a:rPr lang="tr-TR" sz="800" dirty="0"/>
              <a:t>, P., </a:t>
            </a:r>
            <a:r>
              <a:rPr lang="tr-TR" sz="800" dirty="0" err="1"/>
              <a:t>Sekelová</a:t>
            </a:r>
            <a:r>
              <a:rPr lang="tr-TR" sz="800" dirty="0"/>
              <a:t>, I., </a:t>
            </a:r>
            <a:r>
              <a:rPr lang="tr-TR" sz="800" dirty="0" err="1"/>
              <a:t>Koščáková</a:t>
            </a:r>
            <a:r>
              <a:rPr lang="tr-TR" sz="800" dirty="0"/>
              <a:t>, M., &amp; </a:t>
            </a:r>
            <a:r>
              <a:rPr lang="tr-TR" sz="800" dirty="0" err="1"/>
              <a:t>Behúnová</a:t>
            </a:r>
            <a:r>
              <a:rPr lang="tr-TR" sz="800" dirty="0"/>
              <a:t>, A. (2023). </a:t>
            </a:r>
            <a:r>
              <a:rPr lang="tr-TR" sz="800" dirty="0" err="1"/>
              <a:t>Passengers</a:t>
            </a:r>
            <a:r>
              <a:rPr lang="tr-TR" sz="800" dirty="0"/>
              <a:t>’ Knowledge </a:t>
            </a:r>
            <a:r>
              <a:rPr lang="tr-TR" sz="800" dirty="0" err="1"/>
              <a:t>and</a:t>
            </a:r>
            <a:r>
              <a:rPr lang="tr-TR" sz="800" dirty="0"/>
              <a:t> </a:t>
            </a:r>
            <a:r>
              <a:rPr lang="tr-TR" sz="800" dirty="0" err="1"/>
              <a:t>Attitudes</a:t>
            </a:r>
            <a:r>
              <a:rPr lang="tr-TR" sz="800" dirty="0"/>
              <a:t> </a:t>
            </a:r>
            <a:r>
              <a:rPr lang="tr-TR" sz="800" dirty="0" err="1"/>
              <a:t>toward</a:t>
            </a:r>
            <a:r>
              <a:rPr lang="tr-TR" sz="800" dirty="0"/>
              <a:t> </a:t>
            </a:r>
            <a:r>
              <a:rPr lang="tr-TR" sz="800" dirty="0" err="1"/>
              <a:t>Green</a:t>
            </a:r>
            <a:r>
              <a:rPr lang="tr-TR" sz="800" dirty="0"/>
              <a:t> </a:t>
            </a:r>
            <a:r>
              <a:rPr lang="tr-TR" sz="800" dirty="0" err="1"/>
              <a:t>Initiatives</a:t>
            </a:r>
            <a:r>
              <a:rPr lang="tr-TR" sz="800" dirty="0"/>
              <a:t> in </a:t>
            </a:r>
            <a:r>
              <a:rPr lang="tr-TR" sz="800" dirty="0" err="1"/>
              <a:t>Aviation</a:t>
            </a:r>
            <a:r>
              <a:rPr lang="tr-TR" sz="800" dirty="0"/>
              <a:t>. </a:t>
            </a:r>
            <a:r>
              <a:rPr lang="tr-TR" sz="800" dirty="0" err="1"/>
              <a:t>Sustainability</a:t>
            </a:r>
            <a:r>
              <a:rPr lang="tr-TR" sz="800" dirty="0"/>
              <a:t>, 15(7), 6187.</a:t>
            </a:r>
          </a:p>
        </p:txBody>
      </p:sp>
      <p:sp>
        <p:nvSpPr>
          <p:cNvPr id="2" name="Metin kutusu 1"/>
          <p:cNvSpPr txBox="1"/>
          <p:nvPr/>
        </p:nvSpPr>
        <p:spPr>
          <a:xfrm>
            <a:off x="5969000" y="1951996"/>
            <a:ext cx="5781040" cy="923330"/>
          </a:xfrm>
          <a:prstGeom prst="rect">
            <a:avLst/>
          </a:prstGeom>
          <a:noFill/>
        </p:spPr>
        <p:txBody>
          <a:bodyPr wrap="square" rtlCol="0">
            <a:spAutoFit/>
          </a:bodyPr>
          <a:lstStyle/>
          <a:p>
            <a:r>
              <a:rPr lang="en-US" b="1" dirty="0">
                <a:solidFill>
                  <a:srgbClr val="0070C0"/>
                </a:solidFill>
              </a:rPr>
              <a:t>Legal &amp; Operational:</a:t>
            </a:r>
            <a:r>
              <a:rPr lang="en-US" dirty="0">
                <a:solidFill>
                  <a:srgbClr val="0070C0"/>
                </a:solidFill>
              </a:rPr>
              <a:t> Legal and operational measures create regulations and financial tools to guide aviation toward lower emissions and greener practices.</a:t>
            </a:r>
            <a:endParaRPr lang="tr-TR" dirty="0">
              <a:solidFill>
                <a:srgbClr val="0070C0"/>
              </a:solidFill>
            </a:endParaRPr>
          </a:p>
        </p:txBody>
      </p:sp>
      <p:sp>
        <p:nvSpPr>
          <p:cNvPr id="16" name="Metin kutusu 15"/>
          <p:cNvSpPr txBox="1"/>
          <p:nvPr/>
        </p:nvSpPr>
        <p:spPr>
          <a:xfrm>
            <a:off x="6012916" y="3390876"/>
            <a:ext cx="5781040" cy="923330"/>
          </a:xfrm>
          <a:prstGeom prst="rect">
            <a:avLst/>
          </a:prstGeom>
          <a:noFill/>
        </p:spPr>
        <p:txBody>
          <a:bodyPr wrap="square" rtlCol="0">
            <a:spAutoFit/>
          </a:bodyPr>
          <a:lstStyle/>
          <a:p>
            <a:r>
              <a:rPr lang="en-US" b="1" dirty="0">
                <a:solidFill>
                  <a:srgbClr val="0070C0"/>
                </a:solidFill>
              </a:rPr>
              <a:t>Airports:</a:t>
            </a:r>
            <a:r>
              <a:rPr lang="en-US" dirty="0">
                <a:solidFill>
                  <a:srgbClr val="0070C0"/>
                </a:solidFill>
              </a:rPr>
              <a:t> Sustainable airports reduce environmental impact through efficient water and waste management, clean mobility, and integrated transport systems.</a:t>
            </a:r>
            <a:endParaRPr lang="tr-TR" dirty="0">
              <a:solidFill>
                <a:srgbClr val="0070C0"/>
              </a:solidFill>
            </a:endParaRPr>
          </a:p>
        </p:txBody>
      </p:sp>
      <p:sp>
        <p:nvSpPr>
          <p:cNvPr id="17" name="Metin kutusu 16"/>
          <p:cNvSpPr txBox="1"/>
          <p:nvPr/>
        </p:nvSpPr>
        <p:spPr>
          <a:xfrm>
            <a:off x="6012916" y="4694644"/>
            <a:ext cx="5781040" cy="923330"/>
          </a:xfrm>
          <a:prstGeom prst="rect">
            <a:avLst/>
          </a:prstGeom>
          <a:noFill/>
        </p:spPr>
        <p:txBody>
          <a:bodyPr wrap="square" rtlCol="0">
            <a:spAutoFit/>
          </a:bodyPr>
          <a:lstStyle/>
          <a:p>
            <a:r>
              <a:rPr lang="en-US" b="1" dirty="0">
                <a:solidFill>
                  <a:srgbClr val="0070C0"/>
                </a:solidFill>
              </a:rPr>
              <a:t>Aircrafts:</a:t>
            </a:r>
            <a:r>
              <a:rPr lang="en-US" dirty="0">
                <a:solidFill>
                  <a:srgbClr val="0070C0"/>
                </a:solidFill>
              </a:rPr>
              <a:t> Aircraft sustainability focuses on improving engine technology, aerodynamics, and materials to reduce fuel consumption and emissions.</a:t>
            </a:r>
            <a:endParaRPr lang="tr-TR" dirty="0">
              <a:solidFill>
                <a:srgbClr val="0070C0"/>
              </a:solidFill>
            </a:endParaRPr>
          </a:p>
        </p:txBody>
      </p:sp>
      <p:sp>
        <p:nvSpPr>
          <p:cNvPr id="18" name="Metin kutusu 17"/>
          <p:cNvSpPr txBox="1"/>
          <p:nvPr/>
        </p:nvSpPr>
        <p:spPr>
          <a:xfrm>
            <a:off x="6012916" y="5756916"/>
            <a:ext cx="5781040" cy="923330"/>
          </a:xfrm>
          <a:prstGeom prst="rect">
            <a:avLst/>
          </a:prstGeom>
          <a:noFill/>
        </p:spPr>
        <p:txBody>
          <a:bodyPr wrap="square" rtlCol="0">
            <a:spAutoFit/>
          </a:bodyPr>
          <a:lstStyle/>
          <a:p>
            <a:r>
              <a:rPr lang="en-US" b="1" dirty="0">
                <a:solidFill>
                  <a:srgbClr val="0070C0"/>
                </a:solidFill>
              </a:rPr>
              <a:t>Energy Carrier:</a:t>
            </a:r>
            <a:r>
              <a:rPr lang="en-US" dirty="0">
                <a:solidFill>
                  <a:srgbClr val="0070C0"/>
                </a:solidFill>
              </a:rPr>
              <a:t> Clean energy carriers such as sustainable aviation fuels, hydrogen, and electricity are key alternatives to fossil-based aviation energy.</a:t>
            </a:r>
            <a:endParaRPr lang="tr-TR" dirty="0">
              <a:solidFill>
                <a:srgbClr val="0070C0"/>
              </a:solidFill>
            </a:endParaRPr>
          </a:p>
        </p:txBody>
      </p:sp>
    </p:spTree>
    <p:extLst>
      <p:ext uri="{BB962C8B-B14F-4D97-AF65-F5344CB8AC3E}">
        <p14:creationId xmlns:p14="http://schemas.microsoft.com/office/powerpoint/2010/main" val="2163342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Düz Bağlayıcı 12">
            <a:extLst>
              <a:ext uri="{FF2B5EF4-FFF2-40B4-BE49-F238E27FC236}">
                <a16:creationId xmlns:a16="http://schemas.microsoft.com/office/drawing/2014/main" id="{B29193DD-B09B-49A8-B44C-2973FFD6D898}"/>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pic>
        <p:nvPicPr>
          <p:cNvPr id="3" name="Resim 2">
            <a:extLst>
              <a:ext uri="{FF2B5EF4-FFF2-40B4-BE49-F238E27FC236}">
                <a16:creationId xmlns:a16="http://schemas.microsoft.com/office/drawing/2014/main" id="{E3F2146F-D0A6-4FFE-976F-05ED0AE318AF}"/>
              </a:ext>
            </a:extLst>
          </p:cNvPr>
          <p:cNvPicPr>
            <a:picLocks noChangeAspect="1"/>
          </p:cNvPicPr>
          <p:nvPr/>
        </p:nvPicPr>
        <p:blipFill>
          <a:blip r:embed="rId3"/>
          <a:stretch>
            <a:fillRect/>
          </a:stretch>
        </p:blipFill>
        <p:spPr>
          <a:xfrm>
            <a:off x="123568" y="5120118"/>
            <a:ext cx="790831" cy="332649"/>
          </a:xfrm>
          <a:prstGeom prst="rect">
            <a:avLst/>
          </a:prstGeom>
        </p:spPr>
      </p:pic>
      <p:pic>
        <p:nvPicPr>
          <p:cNvPr id="18" name="Resim 17">
            <a:extLst>
              <a:ext uri="{FF2B5EF4-FFF2-40B4-BE49-F238E27FC236}">
                <a16:creationId xmlns:a16="http://schemas.microsoft.com/office/drawing/2014/main" id="{9CC2FF88-0A70-4FE8-A736-3C21B3CCEE97}"/>
              </a:ext>
            </a:extLst>
          </p:cNvPr>
          <p:cNvPicPr>
            <a:picLocks noChangeAspect="1"/>
          </p:cNvPicPr>
          <p:nvPr/>
        </p:nvPicPr>
        <p:blipFill>
          <a:blip r:embed="rId3"/>
          <a:stretch>
            <a:fillRect/>
          </a:stretch>
        </p:blipFill>
        <p:spPr>
          <a:xfrm>
            <a:off x="4277440" y="4692492"/>
            <a:ext cx="4411008" cy="760275"/>
          </a:xfrm>
          <a:prstGeom prst="rect">
            <a:avLst/>
          </a:prstGeom>
        </p:spPr>
      </p:pic>
      <p:pic>
        <p:nvPicPr>
          <p:cNvPr id="22" name="Resim 21">
            <a:extLst>
              <a:ext uri="{FF2B5EF4-FFF2-40B4-BE49-F238E27FC236}">
                <a16:creationId xmlns:a16="http://schemas.microsoft.com/office/drawing/2014/main" id="{D3EDE052-4848-429A-8BF7-A32FC2D1EC5B}"/>
              </a:ext>
            </a:extLst>
          </p:cNvPr>
          <p:cNvPicPr>
            <a:picLocks noChangeAspect="1"/>
          </p:cNvPicPr>
          <p:nvPr/>
        </p:nvPicPr>
        <p:blipFill>
          <a:blip r:embed="rId3"/>
          <a:stretch>
            <a:fillRect/>
          </a:stretch>
        </p:blipFill>
        <p:spPr>
          <a:xfrm>
            <a:off x="8688448" y="5120117"/>
            <a:ext cx="2300255" cy="967561"/>
          </a:xfrm>
          <a:prstGeom prst="rect">
            <a:avLst/>
          </a:prstGeom>
        </p:spPr>
      </p:pic>
      <p:sp>
        <p:nvSpPr>
          <p:cNvPr id="11" name="Title 1">
            <a:extLst>
              <a:ext uri="{FF2B5EF4-FFF2-40B4-BE49-F238E27FC236}">
                <a16:creationId xmlns:a16="http://schemas.microsoft.com/office/drawing/2014/main" id="{654EC2BF-FCEE-03BE-D485-A3881071A866}"/>
              </a:ext>
            </a:extLst>
          </p:cNvPr>
          <p:cNvSpPr>
            <a:spLocks noGrp="1"/>
          </p:cNvSpPr>
          <p:nvPr>
            <p:ph type="title"/>
          </p:nvPr>
        </p:nvSpPr>
        <p:spPr>
          <a:xfrm>
            <a:off x="123568" y="590280"/>
            <a:ext cx="11778696" cy="1325563"/>
          </a:xfrm>
        </p:spPr>
        <p:txBody>
          <a:bodyPr/>
          <a:lstStyle/>
          <a:p>
            <a:pPr algn="ctr"/>
            <a:r>
              <a:rPr lang="tr-TR" b="1" dirty="0" err="1"/>
              <a:t>Electric</a:t>
            </a:r>
            <a:r>
              <a:rPr lang="tr-TR" b="1" dirty="0"/>
              <a:t> </a:t>
            </a:r>
            <a:r>
              <a:rPr lang="tr-TR" b="1" dirty="0" err="1"/>
              <a:t>Aviation</a:t>
            </a:r>
            <a:endParaRPr lang="tr-TR" b="1" dirty="0"/>
          </a:p>
        </p:txBody>
      </p:sp>
      <p:sp>
        <p:nvSpPr>
          <p:cNvPr id="2" name="Metin kutusu 1"/>
          <p:cNvSpPr txBox="1"/>
          <p:nvPr/>
        </p:nvSpPr>
        <p:spPr>
          <a:xfrm>
            <a:off x="5835469" y="1984655"/>
            <a:ext cx="5791200" cy="4801314"/>
          </a:xfrm>
          <a:prstGeom prst="rect">
            <a:avLst/>
          </a:prstGeom>
          <a:noFill/>
        </p:spPr>
        <p:txBody>
          <a:bodyPr wrap="square" rtlCol="0">
            <a:spAutoFit/>
          </a:bodyPr>
          <a:lstStyle/>
          <a:p>
            <a:pPr marL="285750" indent="-285750">
              <a:buFont typeface="Arial" panose="020B0604020202020204" pitchFamily="34" charset="0"/>
              <a:buChar char="•"/>
            </a:pPr>
            <a:r>
              <a:rPr lang="en-US" sz="2400" dirty="0"/>
              <a:t>Electric aviation involves the use of electric motors instead of traditional jet engines to power aircraft.</a:t>
            </a:r>
          </a:p>
          <a:p>
            <a:pPr marL="285750" indent="-285750">
              <a:buFont typeface="Arial" panose="020B0604020202020204" pitchFamily="34" charset="0"/>
              <a:buChar char="•"/>
            </a:pPr>
            <a:r>
              <a:rPr lang="en-US" sz="2400" dirty="0"/>
              <a:t>Electric aviation is still in its early stages, but there have been some promising developments, such as the successful test flight of the world's first electric commercial aircraft in 2019.</a:t>
            </a:r>
            <a:endParaRPr lang="tr-TR" sz="2400" dirty="0"/>
          </a:p>
          <a:p>
            <a:pPr marL="285750" indent="-285750">
              <a:buFont typeface="Arial" panose="020B0604020202020204" pitchFamily="34" charset="0"/>
              <a:buChar char="•"/>
            </a:pPr>
            <a:r>
              <a:rPr lang="en-US" sz="2400" dirty="0"/>
              <a:t>Electric aviation has the potential to reduce emissions and noise pollution, and could be particularly useful for short-haul flights.</a:t>
            </a:r>
            <a:endParaRPr lang="tr-TR" sz="2400" dirty="0"/>
          </a:p>
          <a:p>
            <a:endParaRPr lang="tr-TR" dirty="0"/>
          </a:p>
        </p:txBody>
      </p:sp>
      <p:pic>
        <p:nvPicPr>
          <p:cNvPr id="4" name="Resim 3"/>
          <p:cNvPicPr>
            <a:picLocks noChangeAspect="1"/>
          </p:cNvPicPr>
          <p:nvPr/>
        </p:nvPicPr>
        <p:blipFill>
          <a:blip r:embed="rId4"/>
          <a:stretch>
            <a:fillRect/>
          </a:stretch>
        </p:blipFill>
        <p:spPr>
          <a:xfrm flipH="1">
            <a:off x="281031" y="2206170"/>
            <a:ext cx="5437702" cy="3766459"/>
          </a:xfrm>
          <a:prstGeom prst="rect">
            <a:avLst/>
          </a:prstGeom>
        </p:spPr>
      </p:pic>
    </p:spTree>
    <p:extLst>
      <p:ext uri="{BB962C8B-B14F-4D97-AF65-F5344CB8AC3E}">
        <p14:creationId xmlns:p14="http://schemas.microsoft.com/office/powerpoint/2010/main" val="3695041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Düz Bağlayıcı 12">
            <a:extLst>
              <a:ext uri="{FF2B5EF4-FFF2-40B4-BE49-F238E27FC236}">
                <a16:creationId xmlns:a16="http://schemas.microsoft.com/office/drawing/2014/main" id="{B29193DD-B09B-49A8-B44C-2973FFD6D898}"/>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pic>
        <p:nvPicPr>
          <p:cNvPr id="3" name="Resim 2">
            <a:extLst>
              <a:ext uri="{FF2B5EF4-FFF2-40B4-BE49-F238E27FC236}">
                <a16:creationId xmlns:a16="http://schemas.microsoft.com/office/drawing/2014/main" id="{E3F2146F-D0A6-4FFE-976F-05ED0AE318AF}"/>
              </a:ext>
            </a:extLst>
          </p:cNvPr>
          <p:cNvPicPr>
            <a:picLocks noChangeAspect="1"/>
          </p:cNvPicPr>
          <p:nvPr/>
        </p:nvPicPr>
        <p:blipFill>
          <a:blip r:embed="rId3"/>
          <a:stretch>
            <a:fillRect/>
          </a:stretch>
        </p:blipFill>
        <p:spPr>
          <a:xfrm>
            <a:off x="123568" y="5120118"/>
            <a:ext cx="790831" cy="332649"/>
          </a:xfrm>
          <a:prstGeom prst="rect">
            <a:avLst/>
          </a:prstGeom>
        </p:spPr>
      </p:pic>
      <p:pic>
        <p:nvPicPr>
          <p:cNvPr id="18" name="Resim 17">
            <a:extLst>
              <a:ext uri="{FF2B5EF4-FFF2-40B4-BE49-F238E27FC236}">
                <a16:creationId xmlns:a16="http://schemas.microsoft.com/office/drawing/2014/main" id="{9CC2FF88-0A70-4FE8-A736-3C21B3CCEE97}"/>
              </a:ext>
            </a:extLst>
          </p:cNvPr>
          <p:cNvPicPr>
            <a:picLocks noChangeAspect="1"/>
          </p:cNvPicPr>
          <p:nvPr/>
        </p:nvPicPr>
        <p:blipFill>
          <a:blip r:embed="rId3"/>
          <a:stretch>
            <a:fillRect/>
          </a:stretch>
        </p:blipFill>
        <p:spPr>
          <a:xfrm>
            <a:off x="4277440" y="4692492"/>
            <a:ext cx="4411008" cy="760275"/>
          </a:xfrm>
          <a:prstGeom prst="rect">
            <a:avLst/>
          </a:prstGeom>
        </p:spPr>
      </p:pic>
      <p:sp>
        <p:nvSpPr>
          <p:cNvPr id="4" name="Title 1">
            <a:extLst>
              <a:ext uri="{FF2B5EF4-FFF2-40B4-BE49-F238E27FC236}">
                <a16:creationId xmlns:a16="http://schemas.microsoft.com/office/drawing/2014/main" id="{0DAC0A01-59A1-974A-7FF3-3B87F9A1DF34}"/>
              </a:ext>
            </a:extLst>
          </p:cNvPr>
          <p:cNvSpPr>
            <a:spLocks noGrp="1"/>
          </p:cNvSpPr>
          <p:nvPr>
            <p:ph type="title"/>
          </p:nvPr>
        </p:nvSpPr>
        <p:spPr>
          <a:xfrm>
            <a:off x="123569" y="527184"/>
            <a:ext cx="11778696" cy="1325563"/>
          </a:xfrm>
        </p:spPr>
        <p:txBody>
          <a:bodyPr/>
          <a:lstStyle/>
          <a:p>
            <a:pPr algn="ctr"/>
            <a:r>
              <a:rPr lang="tr-TR" b="1" dirty="0" err="1"/>
              <a:t>Electric</a:t>
            </a:r>
            <a:r>
              <a:rPr lang="tr-TR" b="1" dirty="0"/>
              <a:t> </a:t>
            </a:r>
            <a:r>
              <a:rPr lang="tr-TR" b="1" dirty="0" err="1"/>
              <a:t>Aviation</a:t>
            </a:r>
            <a:endParaRPr lang="tr-TR" b="1" dirty="0"/>
          </a:p>
        </p:txBody>
      </p:sp>
      <p:pic>
        <p:nvPicPr>
          <p:cNvPr id="5" name="Resim 4">
            <a:extLst>
              <a:ext uri="{FF2B5EF4-FFF2-40B4-BE49-F238E27FC236}">
                <a16:creationId xmlns:a16="http://schemas.microsoft.com/office/drawing/2014/main" id="{200C1A6C-64C2-0215-7C96-A000224E24EE}"/>
              </a:ext>
            </a:extLst>
          </p:cNvPr>
          <p:cNvPicPr>
            <a:picLocks noChangeAspect="1"/>
          </p:cNvPicPr>
          <p:nvPr/>
        </p:nvPicPr>
        <p:blipFill>
          <a:blip r:embed="rId4"/>
          <a:stretch>
            <a:fillRect/>
          </a:stretch>
        </p:blipFill>
        <p:spPr>
          <a:xfrm>
            <a:off x="263506" y="2242457"/>
            <a:ext cx="8051623" cy="3937655"/>
          </a:xfrm>
          <a:prstGeom prst="rect">
            <a:avLst/>
          </a:prstGeom>
        </p:spPr>
      </p:pic>
      <p:sp>
        <p:nvSpPr>
          <p:cNvPr id="8" name="Metin kutusu 7">
            <a:extLst>
              <a:ext uri="{FF2B5EF4-FFF2-40B4-BE49-F238E27FC236}">
                <a16:creationId xmlns:a16="http://schemas.microsoft.com/office/drawing/2014/main" id="{A2E08D07-F09C-6C89-A1F4-55323370974E}"/>
              </a:ext>
            </a:extLst>
          </p:cNvPr>
          <p:cNvSpPr txBox="1"/>
          <p:nvPr/>
        </p:nvSpPr>
        <p:spPr>
          <a:xfrm>
            <a:off x="388804" y="6241999"/>
            <a:ext cx="6094140" cy="276999"/>
          </a:xfrm>
          <a:prstGeom prst="rect">
            <a:avLst/>
          </a:prstGeom>
          <a:noFill/>
        </p:spPr>
        <p:txBody>
          <a:bodyPr wrap="square">
            <a:spAutoFit/>
          </a:bodyPr>
          <a:lstStyle/>
          <a:p>
            <a:r>
              <a:rPr lang="tr-TR" sz="1200" dirty="0"/>
              <a:t>https://www.nature.com/articles/s41893-019-0233-2</a:t>
            </a:r>
          </a:p>
        </p:txBody>
      </p:sp>
      <p:sp>
        <p:nvSpPr>
          <p:cNvPr id="2" name="Metin kutusu 1"/>
          <p:cNvSpPr txBox="1"/>
          <p:nvPr/>
        </p:nvSpPr>
        <p:spPr>
          <a:xfrm>
            <a:off x="8315129" y="1856092"/>
            <a:ext cx="3824514" cy="1692771"/>
          </a:xfrm>
          <a:prstGeom prst="rect">
            <a:avLst/>
          </a:prstGeom>
          <a:noFill/>
        </p:spPr>
        <p:txBody>
          <a:bodyPr wrap="square" rtlCol="0">
            <a:spAutoFit/>
          </a:bodyPr>
          <a:lstStyle/>
          <a:p>
            <a:r>
              <a:rPr lang="en-US" sz="2600" dirty="0"/>
              <a:t>Despite its great potential, electric aviation still faces several technical and infrastructural challenges.</a:t>
            </a:r>
            <a:endParaRPr lang="tr-TR" sz="2600" dirty="0"/>
          </a:p>
        </p:txBody>
      </p:sp>
      <p:sp>
        <p:nvSpPr>
          <p:cNvPr id="6" name="Rectangle 1"/>
          <p:cNvSpPr>
            <a:spLocks noChangeArrowheads="1"/>
          </p:cNvSpPr>
          <p:nvPr/>
        </p:nvSpPr>
        <p:spPr bwMode="auto">
          <a:xfrm>
            <a:off x="8615834" y="3619033"/>
            <a:ext cx="3223103"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600" b="1" i="0" u="none" strike="noStrike" cap="none" normalizeH="0" baseline="0" dirty="0">
                <a:ln>
                  <a:noFill/>
                </a:ln>
                <a:solidFill>
                  <a:schemeClr val="tx1"/>
                </a:solidFill>
                <a:effectLst/>
                <a:cs typeface="Arial" panose="020B0604020202020204" pitchFamily="34" charset="0"/>
              </a:rPr>
              <a:t>  </a:t>
            </a:r>
            <a:r>
              <a:rPr kumimoji="0" lang="tr-TR" altLang="tr-TR" sz="2600" i="0" u="none" strike="noStrike" cap="none" normalizeH="0" baseline="0" dirty="0" err="1">
                <a:ln>
                  <a:noFill/>
                </a:ln>
                <a:solidFill>
                  <a:schemeClr val="tx1"/>
                </a:solidFill>
                <a:effectLst/>
                <a:cs typeface="Arial" panose="020B0604020202020204" pitchFamily="34" charset="0"/>
              </a:rPr>
              <a:t>Need</a:t>
            </a:r>
            <a:r>
              <a:rPr kumimoji="0" lang="tr-TR" altLang="tr-TR" sz="2600" i="0" u="none" strike="noStrike" cap="none" normalizeH="0" baseline="0" dirty="0">
                <a:ln>
                  <a:noFill/>
                </a:ln>
                <a:solidFill>
                  <a:schemeClr val="tx1"/>
                </a:solidFill>
                <a:effectLst/>
                <a:cs typeface="Arial" panose="020B0604020202020204" pitchFamily="34" charset="0"/>
              </a:rPr>
              <a:t> </a:t>
            </a:r>
            <a:r>
              <a:rPr kumimoji="0" lang="tr-TR" altLang="tr-TR" sz="2600" i="0" u="none" strike="noStrike" cap="none" normalizeH="0" baseline="0" dirty="0" err="1">
                <a:ln>
                  <a:noFill/>
                </a:ln>
                <a:solidFill>
                  <a:schemeClr val="tx1"/>
                </a:solidFill>
                <a:effectLst/>
                <a:cs typeface="Arial" panose="020B0604020202020204" pitchFamily="34" charset="0"/>
              </a:rPr>
              <a:t>for</a:t>
            </a:r>
            <a:r>
              <a:rPr kumimoji="0" lang="tr-TR" altLang="tr-TR" sz="2600" i="0" u="none" strike="noStrike" cap="none" normalizeH="0" baseline="0" dirty="0">
                <a:ln>
                  <a:noFill/>
                </a:ln>
                <a:solidFill>
                  <a:schemeClr val="tx1"/>
                </a:solidFill>
                <a:effectLst/>
                <a:cs typeface="Arial" panose="020B0604020202020204" pitchFamily="34" charset="0"/>
              </a:rPr>
              <a:t> </a:t>
            </a:r>
            <a:r>
              <a:rPr kumimoji="0" lang="tr-TR" altLang="tr-TR" sz="2600" i="0" u="none" strike="noStrike" cap="none" normalizeH="0" baseline="0" dirty="0" err="1">
                <a:ln>
                  <a:noFill/>
                </a:ln>
                <a:solidFill>
                  <a:schemeClr val="tx1"/>
                </a:solidFill>
                <a:effectLst/>
                <a:cs typeface="Arial" panose="020B0604020202020204" pitchFamily="34" charset="0"/>
              </a:rPr>
              <a:t>charging</a:t>
            </a:r>
            <a:r>
              <a:rPr kumimoji="0" lang="tr-TR" altLang="tr-TR" sz="2600" i="0" u="none" strike="noStrike" cap="none" normalizeH="0" baseline="0" dirty="0">
                <a:ln>
                  <a:noFill/>
                </a:ln>
                <a:solidFill>
                  <a:schemeClr val="tx1"/>
                </a:solidFill>
                <a:effectLst/>
                <a:cs typeface="Arial" panose="020B0604020202020204" pitchFamily="34" charset="0"/>
              </a:rPr>
              <a:t> </a:t>
            </a:r>
            <a:r>
              <a:rPr kumimoji="0" lang="tr-TR" altLang="tr-TR" sz="2600" i="0" u="none" strike="noStrike" cap="none" normalizeH="0" baseline="0" dirty="0" err="1">
                <a:ln>
                  <a:noFill/>
                </a:ln>
                <a:solidFill>
                  <a:schemeClr val="tx1"/>
                </a:solidFill>
                <a:effectLst/>
                <a:cs typeface="Arial" panose="020B0604020202020204" pitchFamily="34" charset="0"/>
              </a:rPr>
              <a:t>and</a:t>
            </a:r>
            <a:r>
              <a:rPr kumimoji="0" lang="tr-TR" altLang="tr-TR" sz="2600" i="0" u="none" strike="noStrike" cap="none" normalizeH="0" baseline="0" dirty="0">
                <a:ln>
                  <a:noFill/>
                </a:ln>
                <a:solidFill>
                  <a:schemeClr val="tx1"/>
                </a:solidFill>
                <a:effectLst/>
                <a:cs typeface="Arial" panose="020B0604020202020204" pitchFamily="34" charset="0"/>
              </a:rPr>
              <a:t> </a:t>
            </a:r>
            <a:r>
              <a:rPr kumimoji="0" lang="tr-TR" altLang="tr-TR" sz="2600" i="0" u="none" strike="noStrike" cap="none" normalizeH="0" baseline="0" dirty="0" err="1">
                <a:ln>
                  <a:noFill/>
                </a:ln>
                <a:solidFill>
                  <a:schemeClr val="tx1"/>
                </a:solidFill>
                <a:effectLst/>
                <a:cs typeface="Arial" panose="020B0604020202020204" pitchFamily="34" charset="0"/>
              </a:rPr>
              <a:t>recycling</a:t>
            </a:r>
            <a:r>
              <a:rPr kumimoji="0" lang="tr-TR" altLang="tr-TR" sz="2600" i="0" u="none" strike="noStrike" cap="none" normalizeH="0" baseline="0" dirty="0">
                <a:ln>
                  <a:noFill/>
                </a:ln>
                <a:solidFill>
                  <a:schemeClr val="tx1"/>
                </a:solidFill>
                <a:effectLst/>
                <a:cs typeface="Arial" panose="020B0604020202020204" pitchFamily="34" charset="0"/>
              </a:rPr>
              <a:t> </a:t>
            </a:r>
            <a:r>
              <a:rPr kumimoji="0" lang="tr-TR" altLang="tr-TR" sz="2600" i="0" u="none" strike="noStrike" cap="none" normalizeH="0" baseline="0" dirty="0" err="1">
                <a:ln>
                  <a:noFill/>
                </a:ln>
                <a:solidFill>
                  <a:schemeClr val="tx1"/>
                </a:solidFill>
                <a:effectLst/>
                <a:cs typeface="Arial" panose="020B0604020202020204" pitchFamily="34" charset="0"/>
              </a:rPr>
              <a:t>infrastructure</a:t>
            </a:r>
            <a:endParaRPr kumimoji="0" lang="tr-TR" altLang="tr-TR" sz="2600"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600" i="0" u="none" strike="noStrike" cap="none" normalizeH="0" baseline="0" dirty="0">
                <a:ln>
                  <a:noFill/>
                </a:ln>
                <a:solidFill>
                  <a:schemeClr val="tx1"/>
                </a:solidFill>
                <a:effectLst/>
                <a:cs typeface="Arial" panose="020B0604020202020204" pitchFamily="34" charset="0"/>
              </a:rPr>
              <a:t>  Limited </a:t>
            </a:r>
            <a:r>
              <a:rPr kumimoji="0" lang="tr-TR" altLang="tr-TR" sz="2600" i="0" u="none" strike="noStrike" cap="none" normalizeH="0" baseline="0" dirty="0" err="1">
                <a:ln>
                  <a:noFill/>
                </a:ln>
                <a:solidFill>
                  <a:schemeClr val="tx1"/>
                </a:solidFill>
                <a:effectLst/>
                <a:cs typeface="Arial" panose="020B0604020202020204" pitchFamily="34" charset="0"/>
              </a:rPr>
              <a:t>flight</a:t>
            </a:r>
            <a:r>
              <a:rPr kumimoji="0" lang="tr-TR" altLang="tr-TR" sz="2600" i="0" u="none" strike="noStrike" cap="none" normalizeH="0" baseline="0" dirty="0">
                <a:ln>
                  <a:noFill/>
                </a:ln>
                <a:solidFill>
                  <a:schemeClr val="tx1"/>
                </a:solidFill>
                <a:effectLst/>
                <a:cs typeface="Arial" panose="020B0604020202020204" pitchFamily="34" charset="0"/>
              </a:rPr>
              <a:t> </a:t>
            </a:r>
            <a:r>
              <a:rPr kumimoji="0" lang="tr-TR" altLang="tr-TR" sz="2600" i="0" u="none" strike="noStrike" cap="none" normalizeH="0" baseline="0" dirty="0" err="1">
                <a:ln>
                  <a:noFill/>
                </a:ln>
                <a:solidFill>
                  <a:schemeClr val="tx1"/>
                </a:solidFill>
                <a:effectLst/>
                <a:cs typeface="Arial" panose="020B0604020202020204" pitchFamily="34" charset="0"/>
              </a:rPr>
              <a:t>range</a:t>
            </a:r>
            <a:endParaRPr kumimoji="0" lang="tr-TR" altLang="tr-TR" sz="2600" i="0" u="none" strike="noStrike" cap="none" normalizeH="0" baseline="0" dirty="0">
              <a:ln>
                <a:noFill/>
              </a:ln>
              <a:solidFill>
                <a:schemeClr val="tx1"/>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tr-TR" altLang="tr-TR" sz="2600" i="0" u="none" strike="noStrike" cap="none" normalizeH="0" baseline="0" dirty="0">
                <a:ln>
                  <a:noFill/>
                </a:ln>
                <a:solidFill>
                  <a:schemeClr val="tx1"/>
                </a:solidFill>
                <a:effectLst/>
                <a:cs typeface="Arial" panose="020B0604020202020204" pitchFamily="34" charset="0"/>
              </a:rPr>
              <a:t>  </a:t>
            </a:r>
            <a:r>
              <a:rPr kumimoji="0" lang="tr-TR" altLang="tr-TR" sz="2600" i="0" u="none" strike="noStrike" cap="none" normalizeH="0" baseline="0" dirty="0" err="1">
                <a:ln>
                  <a:noFill/>
                </a:ln>
                <a:solidFill>
                  <a:schemeClr val="tx1"/>
                </a:solidFill>
                <a:effectLst/>
                <a:cs typeface="Arial" panose="020B0604020202020204" pitchFamily="34" charset="0"/>
              </a:rPr>
              <a:t>Ongoing</a:t>
            </a:r>
            <a:r>
              <a:rPr kumimoji="0" lang="tr-TR" altLang="tr-TR" sz="2600" i="0" u="none" strike="noStrike" cap="none" normalizeH="0" baseline="0" dirty="0">
                <a:ln>
                  <a:noFill/>
                </a:ln>
                <a:solidFill>
                  <a:schemeClr val="tx1"/>
                </a:solidFill>
                <a:effectLst/>
                <a:cs typeface="Arial" panose="020B0604020202020204" pitchFamily="34" charset="0"/>
              </a:rPr>
              <a:t> </a:t>
            </a:r>
            <a:r>
              <a:rPr kumimoji="0" lang="tr-TR" altLang="tr-TR" sz="2600" i="0" u="none" strike="noStrike" cap="none" normalizeH="0" baseline="0" dirty="0" err="1">
                <a:ln>
                  <a:noFill/>
                </a:ln>
                <a:solidFill>
                  <a:schemeClr val="tx1"/>
                </a:solidFill>
                <a:effectLst/>
                <a:cs typeface="Arial" panose="020B0604020202020204" pitchFamily="34" charset="0"/>
              </a:rPr>
              <a:t>investments</a:t>
            </a:r>
            <a:r>
              <a:rPr kumimoji="0" lang="tr-TR" altLang="tr-TR" sz="2600" i="0" u="none" strike="noStrike" cap="none" normalizeH="0" baseline="0" dirty="0">
                <a:ln>
                  <a:noFill/>
                </a:ln>
                <a:solidFill>
                  <a:schemeClr val="tx1"/>
                </a:solidFill>
                <a:effectLst/>
                <a:cs typeface="Arial" panose="020B0604020202020204" pitchFamily="34" charset="0"/>
              </a:rPr>
              <a:t> </a:t>
            </a:r>
            <a:r>
              <a:rPr kumimoji="0" lang="tr-TR" altLang="tr-TR" sz="2600" i="0" u="none" strike="noStrike" cap="none" normalizeH="0" baseline="0" dirty="0" err="1">
                <a:ln>
                  <a:noFill/>
                </a:ln>
                <a:solidFill>
                  <a:schemeClr val="tx1"/>
                </a:solidFill>
                <a:effectLst/>
                <a:cs typeface="Arial" panose="020B0604020202020204" pitchFamily="34" charset="0"/>
              </a:rPr>
              <a:t>and</a:t>
            </a:r>
            <a:r>
              <a:rPr kumimoji="0" lang="tr-TR" altLang="tr-TR" sz="2600" i="0" u="none" strike="noStrike" cap="none" normalizeH="0" baseline="0" dirty="0">
                <a:ln>
                  <a:noFill/>
                </a:ln>
                <a:solidFill>
                  <a:schemeClr val="tx1"/>
                </a:solidFill>
                <a:effectLst/>
                <a:cs typeface="Arial" panose="020B0604020202020204" pitchFamily="34" charset="0"/>
              </a:rPr>
              <a:t> R&amp;D</a:t>
            </a:r>
          </a:p>
        </p:txBody>
      </p:sp>
    </p:spTree>
    <p:extLst>
      <p:ext uri="{BB962C8B-B14F-4D97-AF65-F5344CB8AC3E}">
        <p14:creationId xmlns:p14="http://schemas.microsoft.com/office/powerpoint/2010/main" val="2316147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3500" y="717550"/>
            <a:ext cx="12357100" cy="6369050"/>
          </a:xfrm>
          <a:prstGeom prst="rect">
            <a:avLst/>
          </a:prstGeom>
          <a:solidFill>
            <a:srgbClr val="96D7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Title 1">
            <a:extLst>
              <a:ext uri="{FF2B5EF4-FFF2-40B4-BE49-F238E27FC236}">
                <a16:creationId xmlns:a16="http://schemas.microsoft.com/office/drawing/2014/main" id="{2B59A729-9DAC-61A8-8FBD-62B933DAA3A7}"/>
              </a:ext>
            </a:extLst>
          </p:cNvPr>
          <p:cNvSpPr>
            <a:spLocks noGrp="1"/>
          </p:cNvSpPr>
          <p:nvPr>
            <p:ph type="title"/>
          </p:nvPr>
        </p:nvSpPr>
        <p:spPr>
          <a:xfrm>
            <a:off x="123568" y="527184"/>
            <a:ext cx="7458332" cy="1325563"/>
          </a:xfrm>
        </p:spPr>
        <p:txBody>
          <a:bodyPr/>
          <a:lstStyle/>
          <a:p>
            <a:pPr algn="ctr"/>
            <a:r>
              <a:rPr lang="tr-TR" b="1" dirty="0" err="1"/>
              <a:t>Sustainable</a:t>
            </a:r>
            <a:r>
              <a:rPr lang="tr-TR" b="1" dirty="0"/>
              <a:t> </a:t>
            </a:r>
            <a:r>
              <a:rPr lang="tr-TR" b="1" dirty="0" err="1"/>
              <a:t>Aviation</a:t>
            </a:r>
            <a:r>
              <a:rPr lang="tr-TR" b="1" dirty="0"/>
              <a:t> </a:t>
            </a:r>
            <a:r>
              <a:rPr lang="tr-TR" b="1" dirty="0" err="1"/>
              <a:t>Fuels</a:t>
            </a:r>
            <a:endParaRPr lang="tr-TR" b="1" dirty="0"/>
          </a:p>
        </p:txBody>
      </p:sp>
      <p:pic>
        <p:nvPicPr>
          <p:cNvPr id="4" name="Resim 3">
            <a:extLst>
              <a:ext uri="{FF2B5EF4-FFF2-40B4-BE49-F238E27FC236}">
                <a16:creationId xmlns:a16="http://schemas.microsoft.com/office/drawing/2014/main" id="{B91D349B-9631-81F1-FE66-4A7385568A86}"/>
              </a:ext>
            </a:extLst>
          </p:cNvPr>
          <p:cNvPicPr>
            <a:picLocks noChangeAspect="1"/>
          </p:cNvPicPr>
          <p:nvPr/>
        </p:nvPicPr>
        <p:blipFill rotWithShape="1">
          <a:blip r:embed="rId3">
            <a:extLst>
              <a:ext uri="{28A0092B-C50C-407E-A947-70E740481C1C}">
                <a14:useLocalDpi xmlns:a14="http://schemas.microsoft.com/office/drawing/2010/main" val="0"/>
              </a:ext>
            </a:extLst>
          </a:blip>
          <a:srcRect l="12716" r="11035"/>
          <a:stretch/>
        </p:blipFill>
        <p:spPr>
          <a:xfrm>
            <a:off x="0" y="1571557"/>
            <a:ext cx="7766050" cy="5344517"/>
          </a:xfrm>
          <a:prstGeom prst="rect">
            <a:avLst/>
          </a:prstGeom>
        </p:spPr>
      </p:pic>
      <p:sp>
        <p:nvSpPr>
          <p:cNvPr id="5" name="Metin kutusu 4"/>
          <p:cNvSpPr txBox="1"/>
          <p:nvPr/>
        </p:nvSpPr>
        <p:spPr>
          <a:xfrm>
            <a:off x="8052057" y="1078970"/>
            <a:ext cx="3942282" cy="6740307"/>
          </a:xfrm>
          <a:prstGeom prst="rect">
            <a:avLst/>
          </a:prstGeom>
          <a:noFill/>
        </p:spPr>
        <p:txBody>
          <a:bodyPr wrap="square" rtlCol="0">
            <a:spAutoFit/>
          </a:bodyPr>
          <a:lstStyle/>
          <a:p>
            <a:r>
              <a:rPr lang="en-US" sz="2400" dirty="0"/>
              <a:t>Sustainable aviation fuels (SAFs) are one of the most promising solutions for reducing the environmental impact of aviation.</a:t>
            </a:r>
            <a:endParaRPr lang="tr-TR" sz="2400" dirty="0"/>
          </a:p>
          <a:p>
            <a:endParaRPr lang="tr-TR" sz="2400" dirty="0"/>
          </a:p>
          <a:p>
            <a:pPr lvl="0" eaLnBrk="0" fontAlgn="base" hangingPunct="0">
              <a:spcBef>
                <a:spcPct val="0"/>
              </a:spcBef>
              <a:spcAft>
                <a:spcPct val="0"/>
              </a:spcAft>
              <a:buFontTx/>
              <a:buChar char="•"/>
            </a:pPr>
            <a:r>
              <a:rPr lang="tr-TR" altLang="tr-TR" sz="2400" dirty="0" err="1"/>
              <a:t>SAFs</a:t>
            </a:r>
            <a:r>
              <a:rPr lang="tr-TR" altLang="tr-TR" sz="2400" dirty="0"/>
              <a:t> </a:t>
            </a:r>
            <a:r>
              <a:rPr lang="tr-TR" altLang="tr-TR" sz="2400" dirty="0" err="1"/>
              <a:t>are</a:t>
            </a:r>
            <a:r>
              <a:rPr lang="tr-TR" altLang="tr-TR" sz="2400" dirty="0"/>
              <a:t> </a:t>
            </a:r>
            <a:r>
              <a:rPr lang="tr-TR" altLang="tr-TR" sz="2400" b="1" dirty="0" err="1"/>
              <a:t>renewable</a:t>
            </a:r>
            <a:r>
              <a:rPr lang="tr-TR" altLang="tr-TR" sz="2400" b="1" dirty="0"/>
              <a:t> </a:t>
            </a:r>
            <a:r>
              <a:rPr lang="tr-TR" altLang="tr-TR" sz="2400" b="1" dirty="0" err="1"/>
              <a:t>alternative</a:t>
            </a:r>
            <a:r>
              <a:rPr lang="tr-TR" altLang="tr-TR" sz="2400" b="1" dirty="0"/>
              <a:t> </a:t>
            </a:r>
            <a:r>
              <a:rPr lang="tr-TR" altLang="tr-TR" sz="2400" b="1" dirty="0" err="1"/>
              <a:t>fuels</a:t>
            </a:r>
            <a:r>
              <a:rPr lang="tr-TR" altLang="tr-TR" sz="2400" dirty="0"/>
              <a:t> </a:t>
            </a:r>
            <a:r>
              <a:rPr lang="tr-TR" altLang="tr-TR" sz="2400" dirty="0" err="1"/>
              <a:t>made</a:t>
            </a:r>
            <a:r>
              <a:rPr lang="tr-TR" altLang="tr-TR" sz="2400" dirty="0"/>
              <a:t> </a:t>
            </a:r>
            <a:r>
              <a:rPr lang="tr-TR" altLang="tr-TR" sz="2400" dirty="0" err="1"/>
              <a:t>from</a:t>
            </a:r>
            <a:r>
              <a:rPr lang="tr-TR" altLang="tr-TR" sz="2400" dirty="0"/>
              <a:t> </a:t>
            </a:r>
            <a:r>
              <a:rPr lang="tr-TR" altLang="tr-TR" sz="2400" dirty="0" err="1"/>
              <a:t>waste</a:t>
            </a:r>
            <a:r>
              <a:rPr lang="tr-TR" altLang="tr-TR" sz="2400" dirty="0"/>
              <a:t> </a:t>
            </a:r>
            <a:r>
              <a:rPr lang="tr-TR" altLang="tr-TR" sz="2400" dirty="0" err="1"/>
              <a:t>and</a:t>
            </a:r>
            <a:r>
              <a:rPr lang="tr-TR" altLang="tr-TR" sz="2400" dirty="0"/>
              <a:t> </a:t>
            </a:r>
            <a:r>
              <a:rPr lang="tr-TR" altLang="tr-TR" sz="2400" dirty="0" err="1"/>
              <a:t>biomass</a:t>
            </a:r>
            <a:r>
              <a:rPr lang="tr-TR" altLang="tr-TR" sz="2400" dirty="0"/>
              <a:t>.</a:t>
            </a:r>
          </a:p>
          <a:p>
            <a:pPr lvl="0" eaLnBrk="0" fontAlgn="base" hangingPunct="0">
              <a:spcBef>
                <a:spcPct val="0"/>
              </a:spcBef>
              <a:spcAft>
                <a:spcPct val="0"/>
              </a:spcAft>
              <a:buFontTx/>
              <a:buChar char="•"/>
            </a:pPr>
            <a:r>
              <a:rPr lang="tr-TR" altLang="tr-TR" sz="2400" dirty="0" err="1"/>
              <a:t>They</a:t>
            </a:r>
            <a:r>
              <a:rPr lang="tr-TR" altLang="tr-TR" sz="2400" dirty="0"/>
              <a:t> can </a:t>
            </a:r>
            <a:r>
              <a:rPr lang="tr-TR" altLang="tr-TR" sz="2400" b="1" dirty="0" err="1"/>
              <a:t>reduce</a:t>
            </a:r>
            <a:r>
              <a:rPr lang="tr-TR" altLang="tr-TR" sz="2400" b="1" dirty="0"/>
              <a:t> </a:t>
            </a:r>
            <a:r>
              <a:rPr lang="tr-TR" altLang="tr-TR" sz="2400" b="1" dirty="0" err="1"/>
              <a:t>aviation</a:t>
            </a:r>
            <a:r>
              <a:rPr lang="tr-TR" altLang="tr-TR" sz="2400" b="1" dirty="0"/>
              <a:t> </a:t>
            </a:r>
            <a:r>
              <a:rPr lang="tr-TR" altLang="tr-TR" sz="2400" b="1" dirty="0" err="1"/>
              <a:t>emissions</a:t>
            </a:r>
            <a:r>
              <a:rPr lang="tr-TR" altLang="tr-TR" sz="2400" dirty="0"/>
              <a:t> </a:t>
            </a:r>
            <a:r>
              <a:rPr lang="tr-TR" altLang="tr-TR" sz="2400" dirty="0" err="1"/>
              <a:t>and</a:t>
            </a:r>
            <a:r>
              <a:rPr lang="tr-TR" altLang="tr-TR" sz="2400" dirty="0"/>
              <a:t> </a:t>
            </a:r>
            <a:r>
              <a:rPr lang="tr-TR" altLang="tr-TR" sz="2400" dirty="0" err="1"/>
              <a:t>work</a:t>
            </a:r>
            <a:r>
              <a:rPr lang="tr-TR" altLang="tr-TR" sz="2400" dirty="0"/>
              <a:t> in </a:t>
            </a:r>
            <a:r>
              <a:rPr lang="tr-TR" altLang="tr-TR" sz="2400" b="1" dirty="0" err="1"/>
              <a:t>existing</a:t>
            </a:r>
            <a:r>
              <a:rPr lang="tr-TR" altLang="tr-TR" sz="2400" b="1" dirty="0"/>
              <a:t> </a:t>
            </a:r>
            <a:r>
              <a:rPr lang="tr-TR" altLang="tr-TR" sz="2400" b="1" dirty="0" err="1"/>
              <a:t>aircraft</a:t>
            </a:r>
            <a:r>
              <a:rPr lang="tr-TR" altLang="tr-TR" sz="2400" dirty="0"/>
              <a:t>.</a:t>
            </a:r>
          </a:p>
          <a:p>
            <a:pPr lvl="0" eaLnBrk="0" fontAlgn="base" hangingPunct="0">
              <a:spcBef>
                <a:spcPct val="0"/>
              </a:spcBef>
              <a:spcAft>
                <a:spcPct val="0"/>
              </a:spcAft>
              <a:buFontTx/>
              <a:buChar char="•"/>
            </a:pPr>
            <a:r>
              <a:rPr lang="tr-TR" altLang="tr-TR" sz="2400" b="1" dirty="0" err="1"/>
              <a:t>Production</a:t>
            </a:r>
            <a:r>
              <a:rPr lang="tr-TR" altLang="tr-TR" sz="2400" b="1" dirty="0"/>
              <a:t> is </a:t>
            </a:r>
            <a:r>
              <a:rPr lang="tr-TR" altLang="tr-TR" sz="2400" b="1" dirty="0" err="1"/>
              <a:t>currently</a:t>
            </a:r>
            <a:r>
              <a:rPr lang="tr-TR" altLang="tr-TR" sz="2400" b="1" dirty="0"/>
              <a:t> </a:t>
            </a:r>
            <a:r>
              <a:rPr lang="tr-TR" altLang="tr-TR" sz="2400" b="1" dirty="0" err="1"/>
              <a:t>limited</a:t>
            </a:r>
            <a:r>
              <a:rPr lang="tr-TR" altLang="tr-TR" sz="2400" dirty="0"/>
              <a:t>, </a:t>
            </a:r>
            <a:r>
              <a:rPr lang="tr-TR" altLang="tr-TR" sz="2400" dirty="0" err="1"/>
              <a:t>and</a:t>
            </a:r>
            <a:r>
              <a:rPr lang="tr-TR" altLang="tr-TR" sz="2400" dirty="0"/>
              <a:t> </a:t>
            </a:r>
            <a:r>
              <a:rPr lang="tr-TR" altLang="tr-TR" sz="2400" dirty="0" err="1"/>
              <a:t>more</a:t>
            </a:r>
            <a:r>
              <a:rPr lang="tr-TR" altLang="tr-TR" sz="2400" dirty="0"/>
              <a:t> </a:t>
            </a:r>
            <a:r>
              <a:rPr lang="tr-TR" altLang="tr-TR" sz="2400" dirty="0" err="1"/>
              <a:t>investment</a:t>
            </a:r>
            <a:r>
              <a:rPr lang="tr-TR" altLang="tr-TR" sz="2400" dirty="0"/>
              <a:t> is </a:t>
            </a:r>
            <a:r>
              <a:rPr lang="tr-TR" altLang="tr-TR" sz="2400" dirty="0" err="1"/>
              <a:t>needed</a:t>
            </a:r>
            <a:r>
              <a:rPr lang="tr-TR" altLang="tr-TR" sz="2400" dirty="0"/>
              <a:t>.</a:t>
            </a:r>
          </a:p>
          <a:p>
            <a:endParaRPr lang="tr-TR" sz="2400" dirty="0"/>
          </a:p>
          <a:p>
            <a:endParaRPr lang="tr-TR" sz="2400" dirty="0"/>
          </a:p>
          <a:p>
            <a:endParaRPr lang="tr-TR" sz="2400" dirty="0"/>
          </a:p>
        </p:txBody>
      </p:sp>
    </p:spTree>
    <p:extLst>
      <p:ext uri="{BB962C8B-B14F-4D97-AF65-F5344CB8AC3E}">
        <p14:creationId xmlns:p14="http://schemas.microsoft.com/office/powerpoint/2010/main" val="2822443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Düz Bağlayıcı 12">
            <a:extLst>
              <a:ext uri="{FF2B5EF4-FFF2-40B4-BE49-F238E27FC236}">
                <a16:creationId xmlns:a16="http://schemas.microsoft.com/office/drawing/2014/main" id="{B29193DD-B09B-49A8-B44C-2973FFD6D898}"/>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pic>
        <p:nvPicPr>
          <p:cNvPr id="3" name="Resim 2">
            <a:extLst>
              <a:ext uri="{FF2B5EF4-FFF2-40B4-BE49-F238E27FC236}">
                <a16:creationId xmlns:a16="http://schemas.microsoft.com/office/drawing/2014/main" id="{E3F2146F-D0A6-4FFE-976F-05ED0AE318AF}"/>
              </a:ext>
            </a:extLst>
          </p:cNvPr>
          <p:cNvPicPr>
            <a:picLocks noChangeAspect="1"/>
          </p:cNvPicPr>
          <p:nvPr/>
        </p:nvPicPr>
        <p:blipFill>
          <a:blip r:embed="rId3"/>
          <a:stretch>
            <a:fillRect/>
          </a:stretch>
        </p:blipFill>
        <p:spPr>
          <a:xfrm>
            <a:off x="123568" y="5120118"/>
            <a:ext cx="790831" cy="332649"/>
          </a:xfrm>
          <a:prstGeom prst="rect">
            <a:avLst/>
          </a:prstGeom>
        </p:spPr>
      </p:pic>
      <p:pic>
        <p:nvPicPr>
          <p:cNvPr id="18" name="Resim 17">
            <a:extLst>
              <a:ext uri="{FF2B5EF4-FFF2-40B4-BE49-F238E27FC236}">
                <a16:creationId xmlns:a16="http://schemas.microsoft.com/office/drawing/2014/main" id="{9CC2FF88-0A70-4FE8-A736-3C21B3CCEE97}"/>
              </a:ext>
            </a:extLst>
          </p:cNvPr>
          <p:cNvPicPr>
            <a:picLocks noChangeAspect="1"/>
          </p:cNvPicPr>
          <p:nvPr/>
        </p:nvPicPr>
        <p:blipFill>
          <a:blip r:embed="rId3"/>
          <a:stretch>
            <a:fillRect/>
          </a:stretch>
        </p:blipFill>
        <p:spPr>
          <a:xfrm>
            <a:off x="4277440" y="4692492"/>
            <a:ext cx="4411008" cy="760275"/>
          </a:xfrm>
          <a:prstGeom prst="rect">
            <a:avLst/>
          </a:prstGeom>
        </p:spPr>
      </p:pic>
      <p:sp>
        <p:nvSpPr>
          <p:cNvPr id="4" name="Title 1">
            <a:extLst>
              <a:ext uri="{FF2B5EF4-FFF2-40B4-BE49-F238E27FC236}">
                <a16:creationId xmlns:a16="http://schemas.microsoft.com/office/drawing/2014/main" id="{C152C0B2-EF50-3119-13E2-B49B4D50D2BA}"/>
              </a:ext>
            </a:extLst>
          </p:cNvPr>
          <p:cNvSpPr>
            <a:spLocks noGrp="1"/>
          </p:cNvSpPr>
          <p:nvPr>
            <p:ph type="title"/>
          </p:nvPr>
        </p:nvSpPr>
        <p:spPr>
          <a:xfrm>
            <a:off x="123569" y="527184"/>
            <a:ext cx="11778696" cy="1325563"/>
          </a:xfrm>
        </p:spPr>
        <p:txBody>
          <a:bodyPr/>
          <a:lstStyle/>
          <a:p>
            <a:pPr algn="ctr"/>
            <a:r>
              <a:rPr lang="tr-TR" b="1" dirty="0" err="1"/>
              <a:t>Sustainable</a:t>
            </a:r>
            <a:r>
              <a:rPr lang="tr-TR" b="1" dirty="0"/>
              <a:t> </a:t>
            </a:r>
            <a:r>
              <a:rPr lang="tr-TR" b="1" dirty="0" err="1"/>
              <a:t>Aviation</a:t>
            </a:r>
            <a:r>
              <a:rPr lang="tr-TR" b="1" dirty="0"/>
              <a:t> </a:t>
            </a:r>
            <a:r>
              <a:rPr lang="tr-TR" b="1" dirty="0" err="1"/>
              <a:t>Fuels</a:t>
            </a:r>
            <a:endParaRPr lang="tr-TR" b="1" dirty="0"/>
          </a:p>
        </p:txBody>
      </p:sp>
      <p:pic>
        <p:nvPicPr>
          <p:cNvPr id="5" name="Resim 4">
            <a:extLst>
              <a:ext uri="{FF2B5EF4-FFF2-40B4-BE49-F238E27FC236}">
                <a16:creationId xmlns:a16="http://schemas.microsoft.com/office/drawing/2014/main" id="{0F887A78-E3EA-62BC-C360-17C5BCAC3AF3}"/>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29293"/>
          <a:stretch/>
        </p:blipFill>
        <p:spPr>
          <a:xfrm>
            <a:off x="1042567" y="2897120"/>
            <a:ext cx="9940697" cy="3949700"/>
          </a:xfrm>
          <a:prstGeom prst="rect">
            <a:avLst/>
          </a:prstGeom>
        </p:spPr>
      </p:pic>
      <p:sp>
        <p:nvSpPr>
          <p:cNvPr id="6" name="Metin kutusu 5"/>
          <p:cNvSpPr txBox="1"/>
          <p:nvPr/>
        </p:nvSpPr>
        <p:spPr>
          <a:xfrm>
            <a:off x="571500" y="1631950"/>
            <a:ext cx="10998200" cy="954107"/>
          </a:xfrm>
          <a:prstGeom prst="rect">
            <a:avLst/>
          </a:prstGeom>
          <a:noFill/>
        </p:spPr>
        <p:txBody>
          <a:bodyPr wrap="square" rtlCol="0">
            <a:spAutoFit/>
          </a:bodyPr>
          <a:lstStyle/>
          <a:p>
            <a:pPr algn="ctr"/>
            <a:r>
              <a:rPr lang="en-US" sz="2800" dirty="0"/>
              <a:t>SAFs include bio, synthetic, and hydrogen-based fuels, and their wider use depends on increased production, lower costs, and governmental support.</a:t>
            </a:r>
            <a:endParaRPr lang="tr-TR" sz="2800" dirty="0"/>
          </a:p>
        </p:txBody>
      </p:sp>
    </p:spTree>
    <p:extLst>
      <p:ext uri="{BB962C8B-B14F-4D97-AF65-F5344CB8AC3E}">
        <p14:creationId xmlns:p14="http://schemas.microsoft.com/office/powerpoint/2010/main" val="3603917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Düz Bağlayıcı 12">
            <a:extLst>
              <a:ext uri="{FF2B5EF4-FFF2-40B4-BE49-F238E27FC236}">
                <a16:creationId xmlns:a16="http://schemas.microsoft.com/office/drawing/2014/main" id="{B29193DD-B09B-49A8-B44C-2973FFD6D898}"/>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
        <p:nvSpPr>
          <p:cNvPr id="3" name="Title 1">
            <a:extLst>
              <a:ext uri="{FF2B5EF4-FFF2-40B4-BE49-F238E27FC236}">
                <a16:creationId xmlns:a16="http://schemas.microsoft.com/office/drawing/2014/main" id="{4969883C-48A0-B337-6D41-ED6B2F39DA49}"/>
              </a:ext>
            </a:extLst>
          </p:cNvPr>
          <p:cNvSpPr>
            <a:spLocks noGrp="1"/>
          </p:cNvSpPr>
          <p:nvPr>
            <p:ph type="title"/>
          </p:nvPr>
        </p:nvSpPr>
        <p:spPr>
          <a:xfrm>
            <a:off x="123569" y="527184"/>
            <a:ext cx="11778696" cy="1325563"/>
          </a:xfrm>
        </p:spPr>
        <p:txBody>
          <a:bodyPr/>
          <a:lstStyle/>
          <a:p>
            <a:pPr algn="ctr"/>
            <a:r>
              <a:rPr lang="tr-TR" b="1" dirty="0" err="1"/>
              <a:t>Aviation-related</a:t>
            </a:r>
            <a:r>
              <a:rPr lang="tr-TR" b="1" dirty="0"/>
              <a:t> </a:t>
            </a:r>
            <a:r>
              <a:rPr lang="tr-TR" b="1" dirty="0" err="1"/>
              <a:t>Emissions</a:t>
            </a:r>
            <a:endParaRPr lang="tr-TR" b="1" dirty="0"/>
          </a:p>
        </p:txBody>
      </p:sp>
      <p:pic>
        <p:nvPicPr>
          <p:cNvPr id="5" name="Resim 4">
            <a:extLst>
              <a:ext uri="{FF2B5EF4-FFF2-40B4-BE49-F238E27FC236}">
                <a16:creationId xmlns:a16="http://schemas.microsoft.com/office/drawing/2014/main" id="{085961F2-D3B6-CF80-FA27-500828BA21F9}"/>
              </a:ext>
            </a:extLst>
          </p:cNvPr>
          <p:cNvPicPr>
            <a:picLocks noChangeAspect="1"/>
          </p:cNvPicPr>
          <p:nvPr/>
        </p:nvPicPr>
        <p:blipFill>
          <a:blip r:embed="rId3"/>
          <a:stretch>
            <a:fillRect/>
          </a:stretch>
        </p:blipFill>
        <p:spPr>
          <a:xfrm>
            <a:off x="123568" y="1839952"/>
            <a:ext cx="6258733" cy="4967248"/>
          </a:xfrm>
          <a:prstGeom prst="rect">
            <a:avLst/>
          </a:prstGeom>
        </p:spPr>
      </p:pic>
      <p:sp>
        <p:nvSpPr>
          <p:cNvPr id="2" name="Metin kutusu 1"/>
          <p:cNvSpPr txBox="1"/>
          <p:nvPr/>
        </p:nvSpPr>
        <p:spPr>
          <a:xfrm>
            <a:off x="7721600" y="1949450"/>
            <a:ext cx="3937000" cy="4559300"/>
          </a:xfrm>
          <a:prstGeom prst="rect">
            <a:avLst/>
          </a:prstGeom>
          <a:noFill/>
        </p:spPr>
        <p:txBody>
          <a:bodyPr wrap="square" rtlCol="0">
            <a:spAutoFit/>
          </a:bodyPr>
          <a:lstStyle/>
          <a:p>
            <a:endParaRPr lang="tr-TR" dirty="0"/>
          </a:p>
        </p:txBody>
      </p:sp>
      <p:sp>
        <p:nvSpPr>
          <p:cNvPr id="6" name="Metin kutusu 5"/>
          <p:cNvSpPr txBox="1"/>
          <p:nvPr/>
        </p:nvSpPr>
        <p:spPr>
          <a:xfrm>
            <a:off x="6858000" y="1758950"/>
            <a:ext cx="5168900" cy="5262979"/>
          </a:xfrm>
          <a:prstGeom prst="rect">
            <a:avLst/>
          </a:prstGeom>
          <a:noFill/>
        </p:spPr>
        <p:txBody>
          <a:bodyPr wrap="square" rtlCol="0">
            <a:spAutoFit/>
          </a:bodyPr>
          <a:lstStyle/>
          <a:p>
            <a:pPr lvl="0" eaLnBrk="0" fontAlgn="base" hangingPunct="0">
              <a:spcBef>
                <a:spcPct val="0"/>
              </a:spcBef>
              <a:spcAft>
                <a:spcPct val="0"/>
              </a:spcAft>
              <a:buFontTx/>
              <a:buChar char="•"/>
            </a:pPr>
            <a:r>
              <a:rPr lang="tr-TR" altLang="tr-TR" sz="2800" dirty="0">
                <a:cs typeface="Arial" panose="020B0604020202020204" pitchFamily="34" charset="0"/>
              </a:rPr>
              <a:t>  </a:t>
            </a:r>
            <a:r>
              <a:rPr lang="tr-TR" altLang="tr-TR" sz="2800" dirty="0" err="1">
                <a:cs typeface="Arial" panose="020B0604020202020204" pitchFamily="34" charset="0"/>
              </a:rPr>
              <a:t>Aviation</a:t>
            </a:r>
            <a:r>
              <a:rPr lang="tr-TR" altLang="tr-TR" sz="2800" dirty="0">
                <a:cs typeface="Arial" panose="020B0604020202020204" pitchFamily="34" charset="0"/>
              </a:rPr>
              <a:t> </a:t>
            </a:r>
            <a:r>
              <a:rPr lang="tr-TR" altLang="tr-TR" sz="2800" dirty="0" err="1">
                <a:cs typeface="Arial" panose="020B0604020202020204" pitchFamily="34" charset="0"/>
              </a:rPr>
              <a:t>emissions</a:t>
            </a:r>
            <a:r>
              <a:rPr lang="tr-TR" altLang="tr-TR" sz="2800" dirty="0">
                <a:cs typeface="Arial" panose="020B0604020202020204" pitchFamily="34" charset="0"/>
              </a:rPr>
              <a:t> </a:t>
            </a:r>
            <a:r>
              <a:rPr lang="tr-TR" altLang="tr-TR" sz="2800" dirty="0" err="1">
                <a:cs typeface="Arial" panose="020B0604020202020204" pitchFamily="34" charset="0"/>
              </a:rPr>
              <a:t>include</a:t>
            </a:r>
            <a:r>
              <a:rPr lang="tr-TR" altLang="tr-TR" sz="2800" dirty="0">
                <a:cs typeface="Arial" panose="020B0604020202020204" pitchFamily="34" charset="0"/>
              </a:rPr>
              <a:t> </a:t>
            </a:r>
            <a:r>
              <a:rPr lang="tr-TR" altLang="tr-TR" sz="2800" b="1" dirty="0">
                <a:cs typeface="Arial" panose="020B0604020202020204" pitchFamily="34" charset="0"/>
              </a:rPr>
              <a:t>CO₂, </a:t>
            </a:r>
            <a:r>
              <a:rPr lang="tr-TR" altLang="tr-TR" sz="2800" b="1" dirty="0" err="1">
                <a:cs typeface="Arial" panose="020B0604020202020204" pitchFamily="34" charset="0"/>
              </a:rPr>
              <a:t>NOx</a:t>
            </a:r>
            <a:r>
              <a:rPr lang="tr-TR" altLang="tr-TR" sz="2800" b="1" dirty="0">
                <a:cs typeface="Arial" panose="020B0604020202020204" pitchFamily="34" charset="0"/>
              </a:rPr>
              <a:t>, </a:t>
            </a:r>
            <a:r>
              <a:rPr lang="tr-TR" altLang="tr-TR" sz="2800" b="1" dirty="0" err="1">
                <a:cs typeface="Arial" panose="020B0604020202020204" pitchFamily="34" charset="0"/>
              </a:rPr>
              <a:t>and</a:t>
            </a:r>
            <a:r>
              <a:rPr lang="tr-TR" altLang="tr-TR" sz="2800" b="1" dirty="0">
                <a:cs typeface="Arial" panose="020B0604020202020204" pitchFamily="34" charset="0"/>
              </a:rPr>
              <a:t> </a:t>
            </a:r>
            <a:r>
              <a:rPr lang="tr-TR" altLang="tr-TR" sz="2800" b="1" dirty="0" err="1">
                <a:cs typeface="Arial" panose="020B0604020202020204" pitchFamily="34" charset="0"/>
              </a:rPr>
              <a:t>particulate</a:t>
            </a:r>
            <a:r>
              <a:rPr lang="tr-TR" altLang="tr-TR" sz="2800" b="1" dirty="0">
                <a:cs typeface="Arial" panose="020B0604020202020204" pitchFamily="34" charset="0"/>
              </a:rPr>
              <a:t> </a:t>
            </a:r>
            <a:r>
              <a:rPr lang="tr-TR" altLang="tr-TR" sz="2800" b="1" dirty="0" err="1">
                <a:cs typeface="Arial" panose="020B0604020202020204" pitchFamily="34" charset="0"/>
              </a:rPr>
              <a:t>matter</a:t>
            </a:r>
            <a:r>
              <a:rPr lang="tr-TR" altLang="tr-TR" sz="2800" b="1" dirty="0">
                <a:cs typeface="Arial" panose="020B0604020202020204" pitchFamily="34" charset="0"/>
              </a:rPr>
              <a:t> (PM)</a:t>
            </a:r>
            <a:r>
              <a:rPr lang="tr-TR" altLang="tr-TR" sz="2800" dirty="0">
                <a:cs typeface="Arial" panose="020B0604020202020204" pitchFamily="34" charset="0"/>
              </a:rPr>
              <a:t>.</a:t>
            </a:r>
          </a:p>
          <a:p>
            <a:pPr lvl="0" eaLnBrk="0" fontAlgn="base" hangingPunct="0">
              <a:spcBef>
                <a:spcPct val="0"/>
              </a:spcBef>
              <a:spcAft>
                <a:spcPct val="0"/>
              </a:spcAft>
              <a:buFontTx/>
              <a:buChar char="•"/>
            </a:pPr>
            <a:endParaRPr lang="tr-TR" altLang="tr-TR" sz="2800" dirty="0">
              <a:cs typeface="Arial" panose="020B0604020202020204" pitchFamily="34" charset="0"/>
            </a:endParaRPr>
          </a:p>
          <a:p>
            <a:pPr lvl="0" eaLnBrk="0" fontAlgn="base" hangingPunct="0">
              <a:spcBef>
                <a:spcPct val="0"/>
              </a:spcBef>
              <a:spcAft>
                <a:spcPct val="0"/>
              </a:spcAft>
              <a:buFontTx/>
              <a:buChar char="•"/>
            </a:pPr>
            <a:r>
              <a:rPr lang="tr-TR" altLang="tr-TR" sz="2800" b="1" dirty="0">
                <a:cs typeface="Arial" panose="020B0604020202020204" pitchFamily="34" charset="0"/>
              </a:rPr>
              <a:t>  2% of total global CO₂ </a:t>
            </a:r>
            <a:r>
              <a:rPr lang="tr-TR" altLang="tr-TR" sz="2800" b="1" dirty="0" err="1">
                <a:cs typeface="Arial" panose="020B0604020202020204" pitchFamily="34" charset="0"/>
              </a:rPr>
              <a:t>emissions</a:t>
            </a:r>
            <a:r>
              <a:rPr lang="tr-TR" altLang="tr-TR" sz="2800" dirty="0">
                <a:cs typeface="Arial" panose="020B0604020202020204" pitchFamily="34" charset="0"/>
              </a:rPr>
              <a:t> </a:t>
            </a:r>
            <a:r>
              <a:rPr lang="tr-TR" altLang="tr-TR" sz="2800" dirty="0" err="1">
                <a:cs typeface="Arial" panose="020B0604020202020204" pitchFamily="34" charset="0"/>
              </a:rPr>
              <a:t>come</a:t>
            </a:r>
            <a:r>
              <a:rPr lang="tr-TR" altLang="tr-TR" sz="2800" dirty="0">
                <a:cs typeface="Arial" panose="020B0604020202020204" pitchFamily="34" charset="0"/>
              </a:rPr>
              <a:t> </a:t>
            </a:r>
            <a:r>
              <a:rPr lang="tr-TR" altLang="tr-TR" sz="2800" dirty="0" err="1">
                <a:cs typeface="Arial" panose="020B0604020202020204" pitchFamily="34" charset="0"/>
              </a:rPr>
              <a:t>from</a:t>
            </a:r>
            <a:r>
              <a:rPr lang="tr-TR" altLang="tr-TR" sz="2800" dirty="0">
                <a:cs typeface="Arial" panose="020B0604020202020204" pitchFamily="34" charset="0"/>
              </a:rPr>
              <a:t> </a:t>
            </a:r>
            <a:r>
              <a:rPr lang="tr-TR" altLang="tr-TR" sz="2800" dirty="0" err="1">
                <a:cs typeface="Arial" panose="020B0604020202020204" pitchFamily="34" charset="0"/>
              </a:rPr>
              <a:t>the</a:t>
            </a:r>
            <a:r>
              <a:rPr lang="tr-TR" altLang="tr-TR" sz="2800" dirty="0">
                <a:cs typeface="Arial" panose="020B0604020202020204" pitchFamily="34" charset="0"/>
              </a:rPr>
              <a:t> </a:t>
            </a:r>
            <a:r>
              <a:rPr lang="tr-TR" altLang="tr-TR" sz="2800" dirty="0" err="1">
                <a:cs typeface="Arial" panose="020B0604020202020204" pitchFamily="34" charset="0"/>
              </a:rPr>
              <a:t>aviation</a:t>
            </a:r>
            <a:r>
              <a:rPr lang="tr-TR" altLang="tr-TR" sz="2800" dirty="0">
                <a:cs typeface="Arial" panose="020B0604020202020204" pitchFamily="34" charset="0"/>
              </a:rPr>
              <a:t> </a:t>
            </a:r>
            <a:r>
              <a:rPr lang="tr-TR" altLang="tr-TR" sz="2800" dirty="0" err="1">
                <a:cs typeface="Arial" panose="020B0604020202020204" pitchFamily="34" charset="0"/>
              </a:rPr>
              <a:t>sector</a:t>
            </a:r>
            <a:r>
              <a:rPr lang="tr-TR" altLang="tr-TR" sz="2800" dirty="0">
                <a:cs typeface="Arial" panose="020B0604020202020204" pitchFamily="34" charset="0"/>
              </a:rPr>
              <a:t>.</a:t>
            </a:r>
          </a:p>
          <a:p>
            <a:pPr lvl="0" eaLnBrk="0" fontAlgn="base" hangingPunct="0">
              <a:spcBef>
                <a:spcPct val="0"/>
              </a:spcBef>
              <a:spcAft>
                <a:spcPct val="0"/>
              </a:spcAft>
              <a:buFontTx/>
              <a:buChar char="•"/>
            </a:pPr>
            <a:endParaRPr lang="tr-TR" altLang="tr-TR" sz="2800" dirty="0">
              <a:cs typeface="Arial" panose="020B0604020202020204" pitchFamily="34" charset="0"/>
            </a:endParaRPr>
          </a:p>
          <a:p>
            <a:pPr lvl="0" eaLnBrk="0" fontAlgn="base" hangingPunct="0">
              <a:spcBef>
                <a:spcPct val="0"/>
              </a:spcBef>
              <a:spcAft>
                <a:spcPct val="0"/>
              </a:spcAft>
              <a:buFontTx/>
              <a:buChar char="•"/>
            </a:pPr>
            <a:r>
              <a:rPr lang="tr-TR" altLang="tr-TR" sz="2800" dirty="0">
                <a:cs typeface="Arial" panose="020B0604020202020204" pitchFamily="34" charset="0"/>
              </a:rPr>
              <a:t>  </a:t>
            </a:r>
            <a:r>
              <a:rPr lang="tr-TR" altLang="tr-TR" sz="2800" dirty="0" err="1">
                <a:cs typeface="Arial" panose="020B0604020202020204" pitchFamily="34" charset="0"/>
              </a:rPr>
              <a:t>Emission</a:t>
            </a:r>
            <a:r>
              <a:rPr lang="tr-TR" altLang="tr-TR" sz="2800" dirty="0">
                <a:cs typeface="Arial" panose="020B0604020202020204" pitchFamily="34" charset="0"/>
              </a:rPr>
              <a:t> </a:t>
            </a:r>
            <a:r>
              <a:rPr lang="tr-TR" altLang="tr-TR" sz="2800" dirty="0" err="1">
                <a:cs typeface="Arial" panose="020B0604020202020204" pitchFamily="34" charset="0"/>
              </a:rPr>
              <a:t>reduction</a:t>
            </a:r>
            <a:r>
              <a:rPr lang="tr-TR" altLang="tr-TR" sz="2800" dirty="0">
                <a:cs typeface="Arial" panose="020B0604020202020204" pitchFamily="34" charset="0"/>
              </a:rPr>
              <a:t> </a:t>
            </a:r>
            <a:r>
              <a:rPr lang="tr-TR" altLang="tr-TR" sz="2800" dirty="0" err="1">
                <a:cs typeface="Arial" panose="020B0604020202020204" pitchFamily="34" charset="0"/>
              </a:rPr>
              <a:t>goals</a:t>
            </a:r>
            <a:r>
              <a:rPr lang="tr-TR" altLang="tr-TR" sz="2800" dirty="0">
                <a:cs typeface="Arial" panose="020B0604020202020204" pitchFamily="34" charset="0"/>
              </a:rPr>
              <a:t> </a:t>
            </a:r>
            <a:r>
              <a:rPr lang="tr-TR" altLang="tr-TR" sz="2800" dirty="0" err="1">
                <a:cs typeface="Arial" panose="020B0604020202020204" pitchFamily="34" charset="0"/>
              </a:rPr>
              <a:t>require</a:t>
            </a:r>
            <a:r>
              <a:rPr lang="tr-TR" altLang="tr-TR" sz="2800" dirty="0">
                <a:cs typeface="Arial" panose="020B0604020202020204" pitchFamily="34" charset="0"/>
              </a:rPr>
              <a:t> </a:t>
            </a:r>
            <a:r>
              <a:rPr lang="tr-TR" altLang="tr-TR" sz="2800" b="1" dirty="0" err="1">
                <a:cs typeface="Arial" panose="020B0604020202020204" pitchFamily="34" charset="0"/>
              </a:rPr>
              <a:t>advanced</a:t>
            </a:r>
            <a:r>
              <a:rPr lang="tr-TR" altLang="tr-TR" sz="2800" b="1" dirty="0">
                <a:cs typeface="Arial" panose="020B0604020202020204" pitchFamily="34" charset="0"/>
              </a:rPr>
              <a:t> </a:t>
            </a:r>
            <a:r>
              <a:rPr lang="tr-TR" altLang="tr-TR" sz="2800" b="1" dirty="0" err="1">
                <a:cs typeface="Arial" panose="020B0604020202020204" pitchFamily="34" charset="0"/>
              </a:rPr>
              <a:t>technologies</a:t>
            </a:r>
            <a:r>
              <a:rPr lang="tr-TR" altLang="tr-TR" sz="2800" b="1" dirty="0">
                <a:cs typeface="Arial" panose="020B0604020202020204" pitchFamily="34" charset="0"/>
              </a:rPr>
              <a:t> </a:t>
            </a:r>
            <a:r>
              <a:rPr lang="tr-TR" altLang="tr-TR" sz="2800" b="1" dirty="0" err="1">
                <a:cs typeface="Arial" panose="020B0604020202020204" pitchFamily="34" charset="0"/>
              </a:rPr>
              <a:t>and</a:t>
            </a:r>
            <a:r>
              <a:rPr lang="tr-TR" altLang="tr-TR" sz="2800" b="1" dirty="0">
                <a:cs typeface="Arial" panose="020B0604020202020204" pitchFamily="34" charset="0"/>
              </a:rPr>
              <a:t> </a:t>
            </a:r>
            <a:r>
              <a:rPr lang="tr-TR" altLang="tr-TR" sz="2800" b="1" dirty="0" err="1">
                <a:cs typeface="Arial" panose="020B0604020202020204" pitchFamily="34" charset="0"/>
              </a:rPr>
              <a:t>operational</a:t>
            </a:r>
            <a:r>
              <a:rPr lang="tr-TR" altLang="tr-TR" sz="2800" b="1" dirty="0">
                <a:cs typeface="Arial" panose="020B0604020202020204" pitchFamily="34" charset="0"/>
              </a:rPr>
              <a:t> </a:t>
            </a:r>
            <a:r>
              <a:rPr lang="tr-TR" altLang="tr-TR" sz="2800" b="1" dirty="0" err="1">
                <a:cs typeface="Arial" panose="020B0604020202020204" pitchFamily="34" charset="0"/>
              </a:rPr>
              <a:t>changes</a:t>
            </a:r>
            <a:r>
              <a:rPr lang="tr-TR" altLang="tr-TR" sz="2800" dirty="0">
                <a:cs typeface="Arial" panose="020B0604020202020204" pitchFamily="34" charset="0"/>
              </a:rPr>
              <a:t>.</a:t>
            </a:r>
          </a:p>
          <a:p>
            <a:endParaRPr lang="tr-TR" sz="2800" dirty="0">
              <a:cs typeface="Arial" panose="020B0604020202020204" pitchFamily="34" charset="0"/>
            </a:endParaRPr>
          </a:p>
        </p:txBody>
      </p:sp>
    </p:spTree>
    <p:extLst>
      <p:ext uri="{BB962C8B-B14F-4D97-AF65-F5344CB8AC3E}">
        <p14:creationId xmlns:p14="http://schemas.microsoft.com/office/powerpoint/2010/main" val="2125765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Düz Bağlayıcı 12">
            <a:extLst>
              <a:ext uri="{FF2B5EF4-FFF2-40B4-BE49-F238E27FC236}">
                <a16:creationId xmlns:a16="http://schemas.microsoft.com/office/drawing/2014/main" id="{B29193DD-B09B-49A8-B44C-2973FFD6D898}"/>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F8963AE2-A401-5680-C436-4F5FAAD50671}"/>
              </a:ext>
            </a:extLst>
          </p:cNvPr>
          <p:cNvSpPr>
            <a:spLocks noGrp="1"/>
          </p:cNvSpPr>
          <p:nvPr>
            <p:ph type="title"/>
          </p:nvPr>
        </p:nvSpPr>
        <p:spPr>
          <a:xfrm>
            <a:off x="123568" y="527184"/>
            <a:ext cx="11778696" cy="1325563"/>
          </a:xfrm>
        </p:spPr>
        <p:txBody>
          <a:bodyPr/>
          <a:lstStyle/>
          <a:p>
            <a:pPr algn="ctr"/>
            <a:r>
              <a:rPr lang="tr-TR" b="1" dirty="0" err="1"/>
              <a:t>Aviation-related</a:t>
            </a:r>
            <a:r>
              <a:rPr lang="tr-TR" b="1" dirty="0"/>
              <a:t> </a:t>
            </a:r>
            <a:r>
              <a:rPr lang="tr-TR" b="1" dirty="0" err="1"/>
              <a:t>Emissions</a:t>
            </a:r>
            <a:endParaRPr lang="tr-TR" b="1" dirty="0"/>
          </a:p>
        </p:txBody>
      </p:sp>
      <p:pic>
        <p:nvPicPr>
          <p:cNvPr id="4" name="Resim 3">
            <a:extLst>
              <a:ext uri="{FF2B5EF4-FFF2-40B4-BE49-F238E27FC236}">
                <a16:creationId xmlns:a16="http://schemas.microsoft.com/office/drawing/2014/main" id="{48B299F6-0A0A-5CCB-4E05-565A542FFD3B}"/>
              </a:ext>
            </a:extLst>
          </p:cNvPr>
          <p:cNvPicPr>
            <a:picLocks noChangeAspect="1"/>
          </p:cNvPicPr>
          <p:nvPr/>
        </p:nvPicPr>
        <p:blipFill rotWithShape="1">
          <a:blip r:embed="rId3"/>
          <a:srcRect l="23952" b="3806"/>
          <a:stretch/>
        </p:blipFill>
        <p:spPr>
          <a:xfrm>
            <a:off x="209550" y="1701800"/>
            <a:ext cx="6573334" cy="4974875"/>
          </a:xfrm>
          <a:prstGeom prst="rect">
            <a:avLst/>
          </a:prstGeom>
        </p:spPr>
      </p:pic>
      <p:sp>
        <p:nvSpPr>
          <p:cNvPr id="7" name="Metin kutusu 6">
            <a:extLst>
              <a:ext uri="{FF2B5EF4-FFF2-40B4-BE49-F238E27FC236}">
                <a16:creationId xmlns:a16="http://schemas.microsoft.com/office/drawing/2014/main" id="{CAF52965-BEBC-4634-81D1-8AC32BE915CB}"/>
              </a:ext>
            </a:extLst>
          </p:cNvPr>
          <p:cNvSpPr txBox="1"/>
          <p:nvPr/>
        </p:nvSpPr>
        <p:spPr>
          <a:xfrm>
            <a:off x="6647430" y="6307343"/>
            <a:ext cx="3918970" cy="369332"/>
          </a:xfrm>
          <a:prstGeom prst="rect">
            <a:avLst/>
          </a:prstGeom>
          <a:noFill/>
        </p:spPr>
        <p:txBody>
          <a:bodyPr wrap="square">
            <a:spAutoFit/>
          </a:bodyPr>
          <a:lstStyle/>
          <a:p>
            <a:r>
              <a:rPr lang="tr-TR" sz="900" dirty="0"/>
              <a:t>https://www.icao.int/environmental-protection/knowledge-sharing/Docs/Sustainable%20Aviation%20Fuels%20Guide_vf.pdf</a:t>
            </a:r>
          </a:p>
        </p:txBody>
      </p:sp>
      <p:sp>
        <p:nvSpPr>
          <p:cNvPr id="3" name="Metin kutusu 2"/>
          <p:cNvSpPr txBox="1"/>
          <p:nvPr/>
        </p:nvSpPr>
        <p:spPr>
          <a:xfrm>
            <a:off x="6669766" y="1717907"/>
            <a:ext cx="5345616" cy="4524315"/>
          </a:xfrm>
          <a:prstGeom prst="rect">
            <a:avLst/>
          </a:prstGeom>
          <a:noFill/>
        </p:spPr>
        <p:txBody>
          <a:bodyPr wrap="square" rtlCol="0">
            <a:spAutoFit/>
          </a:bodyPr>
          <a:lstStyle/>
          <a:p>
            <a:r>
              <a:rPr lang="en-US" sz="2400" b="1" dirty="0"/>
              <a:t>Aviation emissions come not only from aircraft but also from ground and operational activities.</a:t>
            </a:r>
            <a:endParaRPr lang="en-US" sz="2400" dirty="0"/>
          </a:p>
          <a:p>
            <a:pPr marL="285750" indent="-285750">
              <a:buFont typeface="Arial" panose="020B0604020202020204" pitchFamily="34" charset="0"/>
              <a:buChar char="•"/>
            </a:pPr>
            <a:r>
              <a:rPr lang="en-US" sz="2400" b="1" dirty="0"/>
              <a:t>Ground operations and air traffic control</a:t>
            </a:r>
            <a:r>
              <a:rPr lang="en-US" sz="2400" dirty="0"/>
              <a:t> also contribute to emissions.</a:t>
            </a:r>
          </a:p>
          <a:p>
            <a:pPr marL="285750" indent="-285750">
              <a:buFont typeface="Arial" panose="020B0604020202020204" pitchFamily="34" charset="0"/>
              <a:buChar char="•"/>
            </a:pPr>
            <a:r>
              <a:rPr lang="en-US" sz="2400" dirty="0"/>
              <a:t>Emissions are reduced through </a:t>
            </a:r>
            <a:r>
              <a:rPr lang="en-US" sz="2400" b="1" dirty="0"/>
              <a:t>efficient aircraft, alternative fuels, and operational improvements</a:t>
            </a:r>
            <a:r>
              <a:rPr lang="en-US" sz="2400" dirty="0"/>
              <a:t>.</a:t>
            </a:r>
          </a:p>
          <a:p>
            <a:pPr marL="285750" indent="-285750">
              <a:buFont typeface="Arial" panose="020B0604020202020204" pitchFamily="34" charset="0"/>
              <a:buChar char="•"/>
            </a:pPr>
            <a:r>
              <a:rPr lang="en-US" sz="2400" b="1" dirty="0"/>
              <a:t>Governments and global organizations</a:t>
            </a:r>
            <a:r>
              <a:rPr lang="en-US" sz="2400" dirty="0"/>
              <a:t> support cleaner technologies through regulations and targets.</a:t>
            </a:r>
          </a:p>
          <a:p>
            <a:endParaRPr lang="tr-TR" sz="2400" dirty="0"/>
          </a:p>
        </p:txBody>
      </p:sp>
    </p:spTree>
    <p:extLst>
      <p:ext uri="{BB962C8B-B14F-4D97-AF65-F5344CB8AC3E}">
        <p14:creationId xmlns:p14="http://schemas.microsoft.com/office/powerpoint/2010/main" val="804434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40557" y="2223190"/>
            <a:ext cx="5620578" cy="4351338"/>
          </a:xfrm>
        </p:spPr>
        <p:txBody>
          <a:bodyPr>
            <a:noAutofit/>
          </a:bodyPr>
          <a:lstStyle/>
          <a:p>
            <a:pPr>
              <a:lnSpc>
                <a:spcPct val="120000"/>
              </a:lnSpc>
            </a:pPr>
            <a:r>
              <a:rPr lang="en-US" dirty="0"/>
              <a:t>Hydrogen aviation refers to the use of hydrogen as an energy source for aircraft propulsion, either through direct combustion or through fuel cell systems that generate electricity. It is considered a key long-term solution for achieving near-zero-emission air transport.</a:t>
            </a:r>
            <a:endParaRPr lang="tr-TR" dirty="0"/>
          </a:p>
        </p:txBody>
      </p:sp>
      <p:sp>
        <p:nvSpPr>
          <p:cNvPr id="4" name="Title 1">
            <a:extLst>
              <a:ext uri="{FF2B5EF4-FFF2-40B4-BE49-F238E27FC236}">
                <a16:creationId xmlns:a16="http://schemas.microsoft.com/office/drawing/2014/main" id="{F8963AE2-A401-5680-C436-4F5FAAD50671}"/>
              </a:ext>
            </a:extLst>
          </p:cNvPr>
          <p:cNvSpPr txBox="1">
            <a:spLocks/>
          </p:cNvSpPr>
          <p:nvPr/>
        </p:nvSpPr>
        <p:spPr>
          <a:xfrm>
            <a:off x="6679098" y="924749"/>
            <a:ext cx="541698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b="1" dirty="0" err="1">
                <a:latin typeface="+mn-lt"/>
              </a:rPr>
              <a:t>What</a:t>
            </a:r>
            <a:r>
              <a:rPr lang="tr-TR" b="1" dirty="0">
                <a:latin typeface="+mn-lt"/>
              </a:rPr>
              <a:t> is </a:t>
            </a:r>
            <a:r>
              <a:rPr lang="tr-TR" b="1" dirty="0" err="1">
                <a:latin typeface="+mn-lt"/>
              </a:rPr>
              <a:t>Hydrogen</a:t>
            </a:r>
            <a:r>
              <a:rPr lang="tr-TR" b="1" dirty="0">
                <a:latin typeface="+mn-lt"/>
              </a:rPr>
              <a:t> </a:t>
            </a:r>
            <a:r>
              <a:rPr lang="tr-TR" b="1" dirty="0" err="1">
                <a:latin typeface="+mn-lt"/>
              </a:rPr>
              <a:t>Aviation</a:t>
            </a:r>
            <a:r>
              <a:rPr lang="tr-TR" b="1" dirty="0">
                <a:latin typeface="+mn-lt"/>
              </a:rPr>
              <a:t>?</a:t>
            </a:r>
          </a:p>
        </p:txBody>
      </p:sp>
      <p:pic>
        <p:nvPicPr>
          <p:cNvPr id="6" name="Resim 5"/>
          <p:cNvPicPr>
            <a:picLocks noChangeAspect="1"/>
          </p:cNvPicPr>
          <p:nvPr/>
        </p:nvPicPr>
        <p:blipFill rotWithShape="1">
          <a:blip r:embed="rId2" cstate="hqprint">
            <a:extLst>
              <a:ext uri="{28A0092B-C50C-407E-A947-70E740481C1C}">
                <a14:useLocalDpi xmlns:a14="http://schemas.microsoft.com/office/drawing/2010/main" val="0"/>
              </a:ext>
            </a:extLst>
          </a:blip>
          <a:srcRect l="15628" r="15546"/>
          <a:stretch/>
        </p:blipFill>
        <p:spPr>
          <a:xfrm>
            <a:off x="0" y="720587"/>
            <a:ext cx="6336196" cy="6137413"/>
          </a:xfrm>
          <a:prstGeom prst="rect">
            <a:avLst/>
          </a:prstGeom>
        </p:spPr>
      </p:pic>
    </p:spTree>
    <p:extLst>
      <p:ext uri="{BB962C8B-B14F-4D97-AF65-F5344CB8AC3E}">
        <p14:creationId xmlns:p14="http://schemas.microsoft.com/office/powerpoint/2010/main" val="2606102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858105" y="1169072"/>
            <a:ext cx="10488489" cy="2962688"/>
          </a:xfrm>
          <a:prstGeom prst="rect">
            <a:avLst/>
          </a:prstGeom>
        </p:spPr>
      </p:pic>
      <p:sp>
        <p:nvSpPr>
          <p:cNvPr id="5" name="Title 1">
            <a:extLst>
              <a:ext uri="{FF2B5EF4-FFF2-40B4-BE49-F238E27FC236}">
                <a16:creationId xmlns:a16="http://schemas.microsoft.com/office/drawing/2014/main" id="{F8963AE2-A401-5680-C436-4F5FAAD50671}"/>
              </a:ext>
            </a:extLst>
          </p:cNvPr>
          <p:cNvSpPr txBox="1">
            <a:spLocks/>
          </p:cNvSpPr>
          <p:nvPr/>
        </p:nvSpPr>
        <p:spPr>
          <a:xfrm>
            <a:off x="123568" y="527184"/>
            <a:ext cx="1177869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latin typeface="+mn-lt"/>
              </a:rPr>
              <a:t>Why Hydrogen? Benefits &amp; Current Progress</a:t>
            </a:r>
            <a:endParaRPr lang="tr-TR" b="1" dirty="0">
              <a:latin typeface="+mn-lt"/>
            </a:endParaRPr>
          </a:p>
        </p:txBody>
      </p:sp>
      <p:sp>
        <p:nvSpPr>
          <p:cNvPr id="7" name="Rectangle 2"/>
          <p:cNvSpPr>
            <a:spLocks noGrp="1" noChangeArrowheads="1"/>
          </p:cNvSpPr>
          <p:nvPr>
            <p:ph idx="1"/>
          </p:nvPr>
        </p:nvSpPr>
        <p:spPr bwMode="auto">
          <a:xfrm>
            <a:off x="679450" y="4129715"/>
            <a:ext cx="11047067"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00000"/>
              </a:lnSpc>
              <a:spcBef>
                <a:spcPct val="0"/>
              </a:spcBef>
              <a:spcAft>
                <a:spcPct val="0"/>
              </a:spcAft>
              <a:buFontTx/>
              <a:buChar char="•"/>
            </a:pPr>
            <a:r>
              <a:rPr lang="en-US" dirty="0"/>
              <a:t>Hydrogen has a very high energy density by weight and produces no CO₂ emissions during flight when used in fuel cells. Several companies have already conducted successful hydrogen-electric test flights, proving its potential especially for short and regional routes. When produced using renewable energy, hydrogen becomes a fully climate-neutral fuel option.</a:t>
            </a:r>
            <a:endParaRPr kumimoji="0" lang="tr-TR" altLang="tr-TR"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39880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4970" y="710936"/>
            <a:ext cx="12196970" cy="6147065"/>
          </a:xfrm>
          <a:prstGeom prst="rect">
            <a:avLst/>
          </a:prstGeom>
          <a:solidFill>
            <a:srgbClr val="A3E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8" name="Resim 7"/>
          <p:cNvPicPr>
            <a:picLocks noChangeAspect="1"/>
          </p:cNvPicPr>
          <p:nvPr/>
        </p:nvPicPr>
        <p:blipFill rotWithShape="1">
          <a:blip r:embed="rId2" cstate="hqprint">
            <a:extLst>
              <a:ext uri="{28A0092B-C50C-407E-A947-70E740481C1C}">
                <a14:useLocalDpi xmlns:a14="http://schemas.microsoft.com/office/drawing/2010/main" val="0"/>
              </a:ext>
            </a:extLst>
          </a:blip>
          <a:srcRect l="20808" t="599" r="23782" b="5895"/>
          <a:stretch/>
        </p:blipFill>
        <p:spPr>
          <a:xfrm>
            <a:off x="-11559" y="922784"/>
            <a:ext cx="5280955" cy="5941566"/>
          </a:xfrm>
          <a:prstGeom prst="rect">
            <a:avLst/>
          </a:prstGeom>
        </p:spPr>
      </p:pic>
      <p:sp>
        <p:nvSpPr>
          <p:cNvPr id="5" name="Title 1">
            <a:extLst>
              <a:ext uri="{FF2B5EF4-FFF2-40B4-BE49-F238E27FC236}">
                <a16:creationId xmlns:a16="http://schemas.microsoft.com/office/drawing/2014/main" id="{F8963AE2-A401-5680-C436-4F5FAAD50671}"/>
              </a:ext>
            </a:extLst>
          </p:cNvPr>
          <p:cNvSpPr txBox="1">
            <a:spLocks/>
          </p:cNvSpPr>
          <p:nvPr/>
        </p:nvSpPr>
        <p:spPr>
          <a:xfrm>
            <a:off x="123568" y="527184"/>
            <a:ext cx="1177869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b="1" dirty="0" err="1">
                <a:latin typeface="+mn-lt"/>
              </a:rPr>
              <a:t>Challenges</a:t>
            </a:r>
            <a:r>
              <a:rPr lang="tr-TR" b="1" dirty="0">
                <a:latin typeface="+mn-lt"/>
              </a:rPr>
              <a:t> &amp; </a:t>
            </a:r>
            <a:r>
              <a:rPr lang="tr-TR" b="1" dirty="0" err="1">
                <a:latin typeface="+mn-lt"/>
              </a:rPr>
              <a:t>Future</a:t>
            </a:r>
            <a:r>
              <a:rPr lang="tr-TR" b="1" dirty="0">
                <a:latin typeface="+mn-lt"/>
              </a:rPr>
              <a:t> Outlook</a:t>
            </a:r>
          </a:p>
        </p:txBody>
      </p:sp>
      <p:sp>
        <p:nvSpPr>
          <p:cNvPr id="7" name="Rectangle 2"/>
          <p:cNvSpPr>
            <a:spLocks noGrp="1" noChangeArrowheads="1"/>
          </p:cNvSpPr>
          <p:nvPr>
            <p:ph idx="1"/>
          </p:nvPr>
        </p:nvSpPr>
        <p:spPr bwMode="auto">
          <a:xfrm>
            <a:off x="5689600" y="1801462"/>
            <a:ext cx="6212664"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00000"/>
              </a:lnSpc>
              <a:spcBef>
                <a:spcPct val="0"/>
              </a:spcBef>
              <a:spcAft>
                <a:spcPct val="0"/>
              </a:spcAft>
              <a:buFontTx/>
              <a:buChar char="•"/>
            </a:pPr>
            <a:r>
              <a:rPr lang="en-US" dirty="0"/>
              <a:t>Hydrogen requires large, cryogenic storage systems, which significantly affect aircraft design, weight, and aerodynamics. In addition, airport infrastructure for hydrogen production, storage, and refueling is still limited. Despite these challenges, major manufacturers, governments, and international organizations aim to introduce the first commercial hydrogen-powered aircraft by the 2030s.</a:t>
            </a:r>
            <a:endParaRPr kumimoji="0" lang="tr-TR" altLang="tr-TR"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80034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B7A3-769B-3383-C11A-EAF1A8FDECA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0BD03A0-D31C-AB12-788F-AF65C21706FC}"/>
              </a:ext>
            </a:extLst>
          </p:cNvPr>
          <p:cNvSpPr txBox="1">
            <a:spLocks/>
          </p:cNvSpPr>
          <p:nvPr/>
        </p:nvSpPr>
        <p:spPr>
          <a:xfrm>
            <a:off x="123568" y="527184"/>
            <a:ext cx="1177869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tr-TR" b="1" dirty="0">
              <a:latin typeface="+mn-lt"/>
            </a:endParaRPr>
          </a:p>
        </p:txBody>
      </p:sp>
      <p:sp>
        <p:nvSpPr>
          <p:cNvPr id="7" name="Rectangle 2">
            <a:extLst>
              <a:ext uri="{FF2B5EF4-FFF2-40B4-BE49-F238E27FC236}">
                <a16:creationId xmlns:a16="http://schemas.microsoft.com/office/drawing/2014/main" id="{9CC5CEA1-6A6B-6860-E8D3-80BD64A1B779}"/>
              </a:ext>
            </a:extLst>
          </p:cNvPr>
          <p:cNvSpPr>
            <a:spLocks noGrp="1" noChangeArrowheads="1"/>
          </p:cNvSpPr>
          <p:nvPr>
            <p:ph idx="1"/>
          </p:nvPr>
        </p:nvSpPr>
        <p:spPr bwMode="auto">
          <a:xfrm>
            <a:off x="5680952" y="4934526"/>
            <a:ext cx="6511048" cy="1205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lgn="ctr">
              <a:buNone/>
            </a:pPr>
            <a:r>
              <a:rPr lang="en-US" sz="2000" dirty="0"/>
              <a:t>Nguyen </a:t>
            </a:r>
            <a:r>
              <a:rPr lang="en-US" sz="2000" dirty="0" err="1"/>
              <a:t>Thi</a:t>
            </a:r>
            <a:r>
              <a:rPr lang="en-US" sz="2000" dirty="0"/>
              <a:t> Hai Hang, </a:t>
            </a:r>
          </a:p>
          <a:p>
            <a:pPr marL="0" indent="0" algn="ctr">
              <a:buNone/>
            </a:pPr>
            <a:r>
              <a:rPr lang="en-US" sz="2000" dirty="0"/>
              <a:t>President of Vietnam Aviation Academy</a:t>
            </a:r>
          </a:p>
          <a:p>
            <a:pPr marL="0" lvl="0" indent="0" eaLnBrk="0" fontAlgn="base" hangingPunct="0">
              <a:lnSpc>
                <a:spcPct val="100000"/>
              </a:lnSpc>
              <a:spcBef>
                <a:spcPct val="0"/>
              </a:spcBef>
              <a:spcAft>
                <a:spcPct val="0"/>
              </a:spcAft>
              <a:buFontTx/>
              <a:buChar char="•"/>
            </a:pPr>
            <a:endParaRPr kumimoji="0" lang="tr-TR" altLang="tr-TR" b="0" i="0" u="none" strike="noStrike" cap="none" normalizeH="0" baseline="0" dirty="0">
              <a:ln>
                <a:noFill/>
              </a:ln>
              <a:solidFill>
                <a:schemeClr val="tx1"/>
              </a:solidFill>
              <a:effectLst/>
              <a:latin typeface="Arial" panose="020B0604020202020204" pitchFamily="34" charset="0"/>
            </a:endParaRPr>
          </a:p>
        </p:txBody>
      </p:sp>
      <p:sp>
        <p:nvSpPr>
          <p:cNvPr id="3" name="Metin kutusu 2">
            <a:extLst>
              <a:ext uri="{FF2B5EF4-FFF2-40B4-BE49-F238E27FC236}">
                <a16:creationId xmlns:a16="http://schemas.microsoft.com/office/drawing/2014/main" id="{B680AEC9-E1BC-329A-CC27-685AEDCF14D2}"/>
              </a:ext>
            </a:extLst>
          </p:cNvPr>
          <p:cNvSpPr txBox="1"/>
          <p:nvPr/>
        </p:nvSpPr>
        <p:spPr>
          <a:xfrm>
            <a:off x="1378085" y="778213"/>
            <a:ext cx="943583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Special </a:t>
            </a:r>
            <a:r>
              <a:rPr kumimoji="0" lang="tr-TR" sz="4000" b="0" i="0" u="none" strike="noStrike" kern="1200" cap="none" spc="0" normalizeH="0" baseline="0" noProof="0" dirty="0" err="1">
                <a:ln>
                  <a:noFill/>
                </a:ln>
                <a:solidFill>
                  <a:prstClr val="black"/>
                </a:solidFill>
                <a:effectLst/>
                <a:uLnTx/>
                <a:uFillTx/>
                <a:latin typeface="Calibri" panose="020F0502020204030204"/>
                <a:ea typeface="+mn-ea"/>
                <a:cs typeface="+mn-cs"/>
              </a:rPr>
              <a:t>Thanks</a:t>
            </a: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4000" b="0" i="0" u="none" strike="noStrike" kern="1200" cap="none" spc="0" normalizeH="0" baseline="0" noProof="0" dirty="0" err="1">
                <a:ln>
                  <a:noFill/>
                </a:ln>
                <a:solidFill>
                  <a:prstClr val="black"/>
                </a:solidFill>
                <a:effectLst/>
                <a:uLnTx/>
                <a:uFillTx/>
                <a:latin typeface="Calibri" panose="020F0502020204030204"/>
                <a:ea typeface="+mn-ea"/>
                <a:cs typeface="+mn-cs"/>
              </a:rPr>
              <a:t>to</a:t>
            </a: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4000" b="0" i="0" u="none" strike="noStrike" kern="1200" cap="none" spc="0" normalizeH="0" baseline="0" noProof="0" dirty="0" err="1">
                <a:ln>
                  <a:noFill/>
                </a:ln>
                <a:solidFill>
                  <a:prstClr val="black"/>
                </a:solidFill>
                <a:effectLst/>
                <a:uLnTx/>
                <a:uFillTx/>
                <a:latin typeface="Calibri" panose="020F0502020204030204"/>
                <a:ea typeface="+mn-ea"/>
                <a:cs typeface="+mn-cs"/>
              </a:rPr>
              <a:t>Commitee</a:t>
            </a: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4000" b="0" i="0" u="none" strike="noStrike" kern="1200" cap="none" spc="0" normalizeH="0" baseline="0" noProof="0" dirty="0" err="1">
                <a:ln>
                  <a:noFill/>
                </a:ln>
                <a:solidFill>
                  <a:prstClr val="black"/>
                </a:solidFill>
                <a:effectLst/>
                <a:uLnTx/>
                <a:uFillTx/>
                <a:latin typeface="Calibri" panose="020F0502020204030204"/>
                <a:ea typeface="+mn-ea"/>
                <a:cs typeface="+mn-cs"/>
              </a:rPr>
              <a:t>Members</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Resim 3">
            <a:extLst>
              <a:ext uri="{FF2B5EF4-FFF2-40B4-BE49-F238E27FC236}">
                <a16:creationId xmlns:a16="http://schemas.microsoft.com/office/drawing/2014/main" id="{8ED56399-EA66-5EE1-CD65-A17AC2D0B301}"/>
              </a:ext>
            </a:extLst>
          </p:cNvPr>
          <p:cNvPicPr>
            <a:picLocks noChangeAspect="1"/>
          </p:cNvPicPr>
          <p:nvPr/>
        </p:nvPicPr>
        <p:blipFill>
          <a:blip r:embed="rId2"/>
          <a:stretch>
            <a:fillRect/>
          </a:stretch>
        </p:blipFill>
        <p:spPr>
          <a:xfrm>
            <a:off x="7704675" y="1971082"/>
            <a:ext cx="2463601" cy="2455549"/>
          </a:xfrm>
          <a:prstGeom prst="rect">
            <a:avLst/>
          </a:prstGeom>
        </p:spPr>
      </p:pic>
      <p:pic>
        <p:nvPicPr>
          <p:cNvPr id="6" name="Resim 5">
            <a:extLst>
              <a:ext uri="{FF2B5EF4-FFF2-40B4-BE49-F238E27FC236}">
                <a16:creationId xmlns:a16="http://schemas.microsoft.com/office/drawing/2014/main" id="{5742A68C-57A7-85C6-3DFD-EFD1AF31CBC8}"/>
              </a:ext>
            </a:extLst>
          </p:cNvPr>
          <p:cNvPicPr>
            <a:picLocks noChangeAspect="1"/>
          </p:cNvPicPr>
          <p:nvPr/>
        </p:nvPicPr>
        <p:blipFill>
          <a:blip r:embed="rId3"/>
          <a:stretch>
            <a:fillRect/>
          </a:stretch>
        </p:blipFill>
        <p:spPr>
          <a:xfrm>
            <a:off x="1604249" y="1971083"/>
            <a:ext cx="3114480" cy="2455549"/>
          </a:xfrm>
          <a:prstGeom prst="rect">
            <a:avLst/>
          </a:prstGeom>
        </p:spPr>
      </p:pic>
      <p:sp>
        <p:nvSpPr>
          <p:cNvPr id="9" name="Metin kutusu 8">
            <a:extLst>
              <a:ext uri="{FF2B5EF4-FFF2-40B4-BE49-F238E27FC236}">
                <a16:creationId xmlns:a16="http://schemas.microsoft.com/office/drawing/2014/main" id="{ECD331F5-AD1F-6BC1-A712-270ADCEF254C}"/>
              </a:ext>
            </a:extLst>
          </p:cNvPr>
          <p:cNvSpPr txBox="1"/>
          <p:nvPr/>
        </p:nvSpPr>
        <p:spPr>
          <a:xfrm>
            <a:off x="642026" y="4879128"/>
            <a:ext cx="5038926" cy="707886"/>
          </a:xfrm>
          <a:prstGeom prst="rect">
            <a:avLst/>
          </a:prstGeom>
          <a:noFill/>
        </p:spPr>
        <p:txBody>
          <a:bodyPr wrap="square">
            <a:spAutoFit/>
          </a:bodyPr>
          <a:lstStyle/>
          <a:p>
            <a:pPr algn="ctr"/>
            <a:r>
              <a:rPr lang="tr-TR" sz="2000" dirty="0" err="1"/>
              <a:t>Tran</a:t>
            </a:r>
            <a:r>
              <a:rPr lang="tr-TR" sz="2000" dirty="0"/>
              <a:t> </a:t>
            </a:r>
            <a:r>
              <a:rPr lang="tr-TR" sz="2000" dirty="0" err="1"/>
              <a:t>Hoai</a:t>
            </a:r>
            <a:r>
              <a:rPr lang="tr-TR" sz="2000" dirty="0"/>
              <a:t> An</a:t>
            </a:r>
            <a:endParaRPr lang="en-US" sz="2000" dirty="0"/>
          </a:p>
          <a:p>
            <a:pPr algn="ctr"/>
            <a:r>
              <a:rPr lang="tr-TR" sz="2000" dirty="0" err="1"/>
              <a:t>Chairman</a:t>
            </a:r>
            <a:r>
              <a:rPr lang="tr-TR" sz="2000" dirty="0"/>
              <a:t> of Vietnam </a:t>
            </a:r>
            <a:r>
              <a:rPr lang="tr-TR" sz="2000" dirty="0" err="1"/>
              <a:t>Aviation</a:t>
            </a:r>
            <a:r>
              <a:rPr lang="tr-TR" sz="2000" dirty="0"/>
              <a:t> Academy</a:t>
            </a:r>
          </a:p>
        </p:txBody>
      </p:sp>
    </p:spTree>
    <p:extLst>
      <p:ext uri="{BB962C8B-B14F-4D97-AF65-F5344CB8AC3E}">
        <p14:creationId xmlns:p14="http://schemas.microsoft.com/office/powerpoint/2010/main" val="3625620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2E748-88D3-7F93-6BBB-32CDE32F3FF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A2DF0CC-4B9A-3848-BDE6-5AD9854E84CB}"/>
              </a:ext>
            </a:extLst>
          </p:cNvPr>
          <p:cNvSpPr txBox="1">
            <a:spLocks/>
          </p:cNvSpPr>
          <p:nvPr/>
        </p:nvSpPr>
        <p:spPr>
          <a:xfrm>
            <a:off x="123568" y="527184"/>
            <a:ext cx="1177869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tr-TR" b="1" dirty="0">
              <a:latin typeface="+mn-lt"/>
            </a:endParaRPr>
          </a:p>
        </p:txBody>
      </p:sp>
      <p:sp>
        <p:nvSpPr>
          <p:cNvPr id="7" name="Rectangle 2">
            <a:extLst>
              <a:ext uri="{FF2B5EF4-FFF2-40B4-BE49-F238E27FC236}">
                <a16:creationId xmlns:a16="http://schemas.microsoft.com/office/drawing/2014/main" id="{206C07B4-554E-1568-DC91-3EDC4D539A02}"/>
              </a:ext>
            </a:extLst>
          </p:cNvPr>
          <p:cNvSpPr>
            <a:spLocks noGrp="1" noChangeArrowheads="1"/>
          </p:cNvSpPr>
          <p:nvPr>
            <p:ph idx="1"/>
          </p:nvPr>
        </p:nvSpPr>
        <p:spPr bwMode="auto">
          <a:xfrm>
            <a:off x="1070043" y="5060792"/>
            <a:ext cx="910508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lgn="ctr">
              <a:buNone/>
            </a:pPr>
            <a:r>
              <a:rPr lang="tr-TR" sz="2000" dirty="0"/>
              <a:t>Hans </a:t>
            </a:r>
            <a:r>
              <a:rPr lang="tr-TR" sz="2000" dirty="0" err="1"/>
              <a:t>Rück</a:t>
            </a:r>
            <a:br>
              <a:rPr lang="tr-TR" sz="2000" dirty="0"/>
            </a:br>
            <a:r>
              <a:rPr lang="tr-TR" sz="2000" dirty="0" err="1"/>
              <a:t>Vice-President</a:t>
            </a:r>
            <a:r>
              <a:rPr lang="tr-TR" sz="2000" dirty="0"/>
              <a:t> of </a:t>
            </a:r>
            <a:r>
              <a:rPr lang="tr-TR" sz="2000" dirty="0" err="1"/>
              <a:t>Worms</a:t>
            </a:r>
            <a:r>
              <a:rPr lang="tr-TR" sz="2000" dirty="0"/>
              <a:t> </a:t>
            </a:r>
            <a:r>
              <a:rPr lang="tr-TR" sz="2000" dirty="0" err="1"/>
              <a:t>University</a:t>
            </a:r>
            <a:r>
              <a:rPr lang="tr-TR" sz="2000" dirty="0"/>
              <a:t> of </a:t>
            </a:r>
            <a:r>
              <a:rPr lang="tr-TR" sz="2000" dirty="0" err="1"/>
              <a:t>Applied</a:t>
            </a:r>
            <a:r>
              <a:rPr lang="tr-TR" sz="2000" dirty="0"/>
              <a:t> </a:t>
            </a:r>
            <a:r>
              <a:rPr lang="tr-TR" sz="2000" dirty="0" err="1"/>
              <a:t>Sciences</a:t>
            </a:r>
            <a:endParaRPr kumimoji="0" lang="tr-TR" altLang="tr-TR" b="0" i="0" u="none" strike="noStrike" cap="none" normalizeH="0" baseline="0" dirty="0">
              <a:ln>
                <a:noFill/>
              </a:ln>
              <a:solidFill>
                <a:schemeClr val="tx1"/>
              </a:solidFill>
              <a:effectLst/>
              <a:latin typeface="Arial" panose="020B0604020202020204" pitchFamily="34" charset="0"/>
            </a:endParaRPr>
          </a:p>
        </p:txBody>
      </p:sp>
      <p:sp>
        <p:nvSpPr>
          <p:cNvPr id="3" name="Metin kutusu 2">
            <a:extLst>
              <a:ext uri="{FF2B5EF4-FFF2-40B4-BE49-F238E27FC236}">
                <a16:creationId xmlns:a16="http://schemas.microsoft.com/office/drawing/2014/main" id="{4EB12E41-5327-F45A-B59F-5B25B9DF2718}"/>
              </a:ext>
            </a:extLst>
          </p:cNvPr>
          <p:cNvSpPr txBox="1"/>
          <p:nvPr/>
        </p:nvSpPr>
        <p:spPr>
          <a:xfrm>
            <a:off x="1378085" y="778213"/>
            <a:ext cx="943583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Special </a:t>
            </a:r>
            <a:r>
              <a:rPr kumimoji="0" lang="tr-TR" sz="4000" b="0" i="0" u="none" strike="noStrike" kern="1200" cap="none" spc="0" normalizeH="0" baseline="0" noProof="0" dirty="0" err="1">
                <a:ln>
                  <a:noFill/>
                </a:ln>
                <a:solidFill>
                  <a:prstClr val="black"/>
                </a:solidFill>
                <a:effectLst/>
                <a:uLnTx/>
                <a:uFillTx/>
                <a:latin typeface="Calibri" panose="020F0502020204030204"/>
                <a:ea typeface="+mn-ea"/>
                <a:cs typeface="+mn-cs"/>
              </a:rPr>
              <a:t>Thanks</a:t>
            </a: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4000" b="0" i="0" u="none" strike="noStrike" kern="1200" cap="none" spc="0" normalizeH="0" baseline="0" noProof="0" dirty="0" err="1">
                <a:ln>
                  <a:noFill/>
                </a:ln>
                <a:solidFill>
                  <a:prstClr val="black"/>
                </a:solidFill>
                <a:effectLst/>
                <a:uLnTx/>
                <a:uFillTx/>
                <a:latin typeface="Calibri" panose="020F0502020204030204"/>
                <a:ea typeface="+mn-ea"/>
                <a:cs typeface="+mn-cs"/>
              </a:rPr>
              <a:t>to</a:t>
            </a: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4000" b="0" i="0" u="none" strike="noStrike" kern="1200" cap="none" spc="0" normalizeH="0" baseline="0" noProof="0" dirty="0" err="1">
                <a:ln>
                  <a:noFill/>
                </a:ln>
                <a:solidFill>
                  <a:prstClr val="black"/>
                </a:solidFill>
                <a:effectLst/>
                <a:uLnTx/>
                <a:uFillTx/>
                <a:latin typeface="Calibri" panose="020F0502020204030204"/>
                <a:ea typeface="+mn-ea"/>
                <a:cs typeface="+mn-cs"/>
              </a:rPr>
              <a:t>Commitee</a:t>
            </a: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4000" b="0" i="0" u="none" strike="noStrike" kern="1200" cap="none" spc="0" normalizeH="0" baseline="0" noProof="0" dirty="0" err="1">
                <a:ln>
                  <a:noFill/>
                </a:ln>
                <a:solidFill>
                  <a:prstClr val="black"/>
                </a:solidFill>
                <a:effectLst/>
                <a:uLnTx/>
                <a:uFillTx/>
                <a:latin typeface="Calibri" panose="020F0502020204030204"/>
                <a:ea typeface="+mn-ea"/>
                <a:cs typeface="+mn-cs"/>
              </a:rPr>
              <a:t>Members</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Resim 3" descr="insan yüzü, kişi, şahıs, gülümsemek, gülüş, giyim içeren bir resim&#10;&#10;Yapay zeka tarafından oluşturulmuş içerik yanlış olabilir.">
            <a:extLst>
              <a:ext uri="{FF2B5EF4-FFF2-40B4-BE49-F238E27FC236}">
                <a16:creationId xmlns:a16="http://schemas.microsoft.com/office/drawing/2014/main" id="{71BB283E-9DEF-F779-A942-946F2D5D32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4107" y="1737128"/>
            <a:ext cx="2156959" cy="2911894"/>
          </a:xfrm>
          <a:prstGeom prst="rect">
            <a:avLst/>
          </a:prstGeom>
        </p:spPr>
      </p:pic>
    </p:spTree>
    <p:extLst>
      <p:ext uri="{BB962C8B-B14F-4D97-AF65-F5344CB8AC3E}">
        <p14:creationId xmlns:p14="http://schemas.microsoft.com/office/powerpoint/2010/main" val="3141420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1D209-6F1C-EECD-3166-3B4BEE1AF664}"/>
            </a:ext>
          </a:extLst>
        </p:cNvPr>
        <p:cNvGrpSpPr/>
        <p:nvPr/>
      </p:nvGrpSpPr>
      <p:grpSpPr>
        <a:xfrm>
          <a:off x="0" y="0"/>
          <a:ext cx="0" cy="0"/>
          <a:chOff x="0" y="0"/>
          <a:chExt cx="0" cy="0"/>
        </a:xfrm>
      </p:grpSpPr>
      <p:sp>
        <p:nvSpPr>
          <p:cNvPr id="3" name="Metin kutusu 2">
            <a:extLst>
              <a:ext uri="{FF2B5EF4-FFF2-40B4-BE49-F238E27FC236}">
                <a16:creationId xmlns:a16="http://schemas.microsoft.com/office/drawing/2014/main" id="{0B01CCDC-4DDD-35F6-67C2-ACA79159804C}"/>
              </a:ext>
            </a:extLst>
          </p:cNvPr>
          <p:cNvSpPr txBox="1"/>
          <p:nvPr/>
        </p:nvSpPr>
        <p:spPr>
          <a:xfrm>
            <a:off x="1378085" y="679307"/>
            <a:ext cx="943583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Special </a:t>
            </a:r>
            <a:r>
              <a:rPr kumimoji="0" lang="tr-TR" sz="4000" b="0" i="0" u="none" strike="noStrike" kern="1200" cap="none" spc="0" normalizeH="0" baseline="0" noProof="0" dirty="0" err="1">
                <a:ln>
                  <a:noFill/>
                </a:ln>
                <a:solidFill>
                  <a:prstClr val="black"/>
                </a:solidFill>
                <a:effectLst/>
                <a:uLnTx/>
                <a:uFillTx/>
                <a:latin typeface="Calibri" panose="020F0502020204030204"/>
                <a:ea typeface="+mn-ea"/>
                <a:cs typeface="+mn-cs"/>
              </a:rPr>
              <a:t>Thanks</a:t>
            </a: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4000" b="0" i="0" u="none" strike="noStrike" kern="1200" cap="none" spc="0" normalizeH="0" baseline="0" noProof="0" dirty="0" err="1">
                <a:ln>
                  <a:noFill/>
                </a:ln>
                <a:solidFill>
                  <a:prstClr val="black"/>
                </a:solidFill>
                <a:effectLst/>
                <a:uLnTx/>
                <a:uFillTx/>
                <a:latin typeface="Calibri" panose="020F0502020204030204"/>
                <a:ea typeface="+mn-ea"/>
                <a:cs typeface="+mn-cs"/>
              </a:rPr>
              <a:t>to</a:t>
            </a:r>
            <a:r>
              <a:rPr kumimoji="0" lang="tr-TR" sz="4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Technical Chairs</a:t>
            </a:r>
          </a:p>
        </p:txBody>
      </p:sp>
      <p:pic>
        <p:nvPicPr>
          <p:cNvPr id="4" name="Resim 3">
            <a:extLst>
              <a:ext uri="{FF2B5EF4-FFF2-40B4-BE49-F238E27FC236}">
                <a16:creationId xmlns:a16="http://schemas.microsoft.com/office/drawing/2014/main" id="{43C7A169-B69D-C32A-69A9-CEC57FE77DF3}"/>
              </a:ext>
            </a:extLst>
          </p:cNvPr>
          <p:cNvPicPr>
            <a:picLocks noChangeAspect="1"/>
          </p:cNvPicPr>
          <p:nvPr/>
        </p:nvPicPr>
        <p:blipFill rotWithShape="1">
          <a:blip r:embed="rId2"/>
          <a:srcRect r="15217"/>
          <a:stretch/>
        </p:blipFill>
        <p:spPr>
          <a:xfrm>
            <a:off x="357848" y="2386962"/>
            <a:ext cx="7505149" cy="3639627"/>
          </a:xfrm>
          <a:prstGeom prst="rect">
            <a:avLst/>
          </a:prstGeom>
        </p:spPr>
      </p:pic>
      <p:graphicFrame>
        <p:nvGraphicFramePr>
          <p:cNvPr id="8" name="Nesne 7">
            <a:extLst>
              <a:ext uri="{FF2B5EF4-FFF2-40B4-BE49-F238E27FC236}">
                <a16:creationId xmlns:a16="http://schemas.microsoft.com/office/drawing/2014/main" id="{4B7B002A-0D2E-8719-B259-4EC87ECB3CD0}"/>
              </a:ext>
            </a:extLst>
          </p:cNvPr>
          <p:cNvGraphicFramePr>
            <a:graphicFrameLocks noChangeAspect="1"/>
          </p:cNvGraphicFramePr>
          <p:nvPr>
            <p:extLst>
              <p:ext uri="{D42A27DB-BD31-4B8C-83A1-F6EECF244321}">
                <p14:modId xmlns:p14="http://schemas.microsoft.com/office/powerpoint/2010/main" val="1022634405"/>
              </p:ext>
            </p:extLst>
          </p:nvPr>
        </p:nvGraphicFramePr>
        <p:xfrm>
          <a:off x="8779102" y="2386962"/>
          <a:ext cx="2340884" cy="2250352"/>
        </p:xfrm>
        <a:graphic>
          <a:graphicData uri="http://schemas.openxmlformats.org/presentationml/2006/ole">
            <mc:AlternateContent xmlns:mc="http://schemas.openxmlformats.org/markup-compatibility/2006">
              <mc:Choice xmlns:v="urn:schemas-microsoft-com:vml" Requires="v">
                <p:oleObj name="Acrobat Document" r:id="rId3" imgW="1148968" imgH="1104769" progId="Acrobat.Document.DC">
                  <p:embed/>
                </p:oleObj>
              </mc:Choice>
              <mc:Fallback>
                <p:oleObj name="Acrobat Document" r:id="rId3" imgW="1148968" imgH="1104769" progId="Acrobat.Document.DC">
                  <p:embed/>
                  <p:pic>
                    <p:nvPicPr>
                      <p:cNvPr id="0" name=""/>
                      <p:cNvPicPr/>
                      <p:nvPr/>
                    </p:nvPicPr>
                    <p:blipFill>
                      <a:blip r:embed="rId4"/>
                      <a:stretch>
                        <a:fillRect/>
                      </a:stretch>
                    </p:blipFill>
                    <p:spPr>
                      <a:xfrm>
                        <a:off x="8779102" y="2386962"/>
                        <a:ext cx="2340884" cy="2250352"/>
                      </a:xfrm>
                      <a:prstGeom prst="rect">
                        <a:avLst/>
                      </a:prstGeom>
                    </p:spPr>
                  </p:pic>
                </p:oleObj>
              </mc:Fallback>
            </mc:AlternateContent>
          </a:graphicData>
        </a:graphic>
      </p:graphicFrame>
      <p:sp>
        <p:nvSpPr>
          <p:cNvPr id="10" name="Metin kutusu 9">
            <a:extLst>
              <a:ext uri="{FF2B5EF4-FFF2-40B4-BE49-F238E27FC236}">
                <a16:creationId xmlns:a16="http://schemas.microsoft.com/office/drawing/2014/main" id="{2EAE61DD-B78A-E045-2A17-AD281F87A87A}"/>
              </a:ext>
            </a:extLst>
          </p:cNvPr>
          <p:cNvSpPr txBox="1"/>
          <p:nvPr/>
        </p:nvSpPr>
        <p:spPr>
          <a:xfrm>
            <a:off x="7735330" y="4637314"/>
            <a:ext cx="4547286" cy="646331"/>
          </a:xfrm>
          <a:prstGeom prst="rect">
            <a:avLst/>
          </a:prstGeom>
          <a:noFill/>
        </p:spPr>
        <p:txBody>
          <a:bodyPr wrap="square">
            <a:spAutoFit/>
          </a:bodyPr>
          <a:lstStyle/>
          <a:p>
            <a:pPr algn="ctr"/>
            <a:r>
              <a:rPr lang="tr-TR" dirty="0"/>
              <a:t>An </a:t>
            </a:r>
            <a:r>
              <a:rPr lang="tr-TR" dirty="0" err="1"/>
              <a:t>Vo</a:t>
            </a:r>
            <a:r>
              <a:rPr lang="tr-TR" dirty="0"/>
              <a:t> </a:t>
            </a:r>
            <a:br>
              <a:rPr lang="tr-TR" dirty="0"/>
            </a:br>
            <a:r>
              <a:rPr lang="en-US" dirty="0"/>
              <a:t>Worms University of Applied </a:t>
            </a:r>
            <a:r>
              <a:rPr lang="tr-TR" dirty="0"/>
              <a:t> </a:t>
            </a:r>
            <a:r>
              <a:rPr lang="en-US" dirty="0"/>
              <a:t>Sciences</a:t>
            </a:r>
          </a:p>
        </p:txBody>
      </p:sp>
    </p:spTree>
    <p:extLst>
      <p:ext uri="{BB962C8B-B14F-4D97-AF65-F5344CB8AC3E}">
        <p14:creationId xmlns:p14="http://schemas.microsoft.com/office/powerpoint/2010/main" val="374758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28"/>
          <p:cNvPicPr preferRelativeResize="0"/>
          <p:nvPr/>
        </p:nvPicPr>
        <p:blipFill>
          <a:blip r:embed="rId3">
            <a:alphaModFix/>
          </a:blip>
          <a:stretch>
            <a:fillRect/>
          </a:stretch>
        </p:blipFill>
        <p:spPr>
          <a:xfrm>
            <a:off x="-304800" y="0"/>
            <a:ext cx="12496800" cy="6974050"/>
          </a:xfrm>
          <a:prstGeom prst="rect">
            <a:avLst/>
          </a:prstGeom>
          <a:noFill/>
          <a:ln>
            <a:noFill/>
          </a:ln>
        </p:spPr>
      </p:pic>
    </p:spTree>
    <p:extLst>
      <p:ext uri="{BB962C8B-B14F-4D97-AF65-F5344CB8AC3E}">
        <p14:creationId xmlns:p14="http://schemas.microsoft.com/office/powerpoint/2010/main" val="1452204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C47FB-099D-5636-BED2-EF268FC67427}"/>
            </a:ext>
          </a:extLst>
        </p:cNvPr>
        <p:cNvGrpSpPr/>
        <p:nvPr/>
      </p:nvGrpSpPr>
      <p:grpSpPr>
        <a:xfrm>
          <a:off x="0" y="0"/>
          <a:ext cx="0" cy="0"/>
          <a:chOff x="0" y="0"/>
          <a:chExt cx="0" cy="0"/>
        </a:xfrm>
      </p:grpSpPr>
      <p:sp>
        <p:nvSpPr>
          <p:cNvPr id="7" name="Объект 2">
            <a:extLst>
              <a:ext uri="{FF2B5EF4-FFF2-40B4-BE49-F238E27FC236}">
                <a16:creationId xmlns:a16="http://schemas.microsoft.com/office/drawing/2014/main" id="{B688E489-A53B-B469-C2D4-B6E57440D8DC}"/>
              </a:ext>
            </a:extLst>
          </p:cNvPr>
          <p:cNvSpPr>
            <a:spLocks noGrp="1"/>
          </p:cNvSpPr>
          <p:nvPr>
            <p:ph idx="1"/>
          </p:nvPr>
        </p:nvSpPr>
        <p:spPr>
          <a:xfrm>
            <a:off x="838199" y="1950098"/>
            <a:ext cx="10703011" cy="4214482"/>
          </a:xfrm>
        </p:spPr>
        <p:txBody>
          <a:bodyPr>
            <a:noAutofit/>
          </a:bodyPr>
          <a:lstStyle/>
          <a:p>
            <a:pPr marL="0" indent="0">
              <a:buNone/>
            </a:pPr>
            <a:endParaRPr lang="tr-TR" sz="2000" dirty="0"/>
          </a:p>
          <a:p>
            <a:pPr marL="0" indent="0">
              <a:buNone/>
            </a:pPr>
            <a:r>
              <a:rPr lang="en-US" sz="2000" dirty="0"/>
              <a:t>➤ Research into green and environmentally friendly energy resources and aviation technologies</a:t>
            </a:r>
            <a:endParaRPr lang="tr-TR" sz="2000" dirty="0"/>
          </a:p>
          <a:p>
            <a:pPr marL="0" indent="0">
              <a:buNone/>
            </a:pPr>
            <a:r>
              <a:rPr lang="en-US" sz="2000" dirty="0"/>
              <a:t>➤ Research into sustainable infrastructure development under a changing climate</a:t>
            </a:r>
            <a:endParaRPr lang="tr-TR" sz="2000" dirty="0"/>
          </a:p>
          <a:p>
            <a:pPr marL="0" indent="0">
              <a:buNone/>
            </a:pPr>
            <a:r>
              <a:rPr lang="en-US" sz="2000" dirty="0"/>
              <a:t>➤Teaching, research and professional development in the area of renewable energy technologies and sustainable aviation</a:t>
            </a:r>
            <a:endParaRPr lang="tr-TR" sz="2000" dirty="0"/>
          </a:p>
          <a:p>
            <a:pPr marL="0" indent="0">
              <a:buNone/>
            </a:pPr>
            <a:r>
              <a:rPr lang="en-US" sz="2000" dirty="0"/>
              <a:t>➤ Supporting institutions affiliated with renewable energy and sustainable aviation development</a:t>
            </a:r>
            <a:endParaRPr lang="tr-TR" sz="2000" dirty="0"/>
          </a:p>
          <a:p>
            <a:pPr marL="0" indent="0">
              <a:buNone/>
            </a:pPr>
            <a:r>
              <a:rPr lang="en-US" sz="2000" dirty="0"/>
              <a:t>➤ Providing information and documentation about renewable energy and sustainable aviation research &amp; development</a:t>
            </a:r>
            <a:endParaRPr lang="tr-TR" sz="2000" dirty="0"/>
          </a:p>
          <a:p>
            <a:pPr marL="0" indent="0">
              <a:buNone/>
            </a:pPr>
            <a:r>
              <a:rPr lang="en-US" sz="2000" dirty="0"/>
              <a:t>➤ Publishing a journal (IJAST), books, proceedings, and bulletins related to renewable energy and sustainable aviation research &amp; development</a:t>
            </a:r>
            <a:endParaRPr lang="tr-TR" sz="2000" dirty="0"/>
          </a:p>
        </p:txBody>
      </p:sp>
      <p:cxnSp>
        <p:nvCxnSpPr>
          <p:cNvPr id="4" name="Düz Bağlayıcı 3">
            <a:extLst>
              <a:ext uri="{FF2B5EF4-FFF2-40B4-BE49-F238E27FC236}">
                <a16:creationId xmlns:a16="http://schemas.microsoft.com/office/drawing/2014/main" id="{72657A3A-3E4B-5B87-3381-B83510063209}"/>
              </a:ext>
            </a:extLst>
          </p:cNvPr>
          <p:cNvCxnSpPr>
            <a:cxnSpLocks/>
          </p:cNvCxnSpPr>
          <p:nvPr/>
        </p:nvCxnSpPr>
        <p:spPr>
          <a:xfrm>
            <a:off x="206652" y="6262102"/>
            <a:ext cx="11778696" cy="0"/>
          </a:xfrm>
          <a:prstGeom prst="line">
            <a:avLst/>
          </a:prstGeom>
        </p:spPr>
        <p:style>
          <a:lnRef idx="1">
            <a:schemeClr val="accent2"/>
          </a:lnRef>
          <a:fillRef idx="0">
            <a:schemeClr val="accent2"/>
          </a:fillRef>
          <a:effectRef idx="0">
            <a:schemeClr val="accent2"/>
          </a:effectRef>
          <a:fontRef idx="minor">
            <a:schemeClr val="tx1"/>
          </a:fontRef>
        </p:style>
      </p:cxnSp>
      <p:sp>
        <p:nvSpPr>
          <p:cNvPr id="8" name="Заголовок 1">
            <a:extLst>
              <a:ext uri="{FF2B5EF4-FFF2-40B4-BE49-F238E27FC236}">
                <a16:creationId xmlns:a16="http://schemas.microsoft.com/office/drawing/2014/main" id="{94794AC1-EED5-498F-AC08-66E8B15A1F99}"/>
              </a:ext>
            </a:extLst>
          </p:cNvPr>
          <p:cNvSpPr txBox="1">
            <a:spLocks/>
          </p:cNvSpPr>
          <p:nvPr/>
        </p:nvSpPr>
        <p:spPr>
          <a:xfrm>
            <a:off x="3978505" y="846131"/>
            <a:ext cx="5145824"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Main </a:t>
            </a:r>
            <a:r>
              <a:rPr lang="tr-TR" sz="3000" b="1" dirty="0" err="1">
                <a:latin typeface="+mn-lt"/>
              </a:rPr>
              <a:t>Objectives</a:t>
            </a:r>
            <a:r>
              <a:rPr lang="tr-TR" sz="3000" b="1" dirty="0">
                <a:latin typeface="+mn-lt"/>
              </a:rPr>
              <a:t> of SARES</a:t>
            </a:r>
          </a:p>
        </p:txBody>
      </p:sp>
      <p:cxnSp>
        <p:nvCxnSpPr>
          <p:cNvPr id="14" name="Düz Bağlayıcı 13">
            <a:extLst>
              <a:ext uri="{FF2B5EF4-FFF2-40B4-BE49-F238E27FC236}">
                <a16:creationId xmlns:a16="http://schemas.microsoft.com/office/drawing/2014/main" id="{F3F156C5-6F0F-4710-BB3C-2BEBD40EC975}"/>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74882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İçerik Yer Tutucusu 8">
            <a:extLst>
              <a:ext uri="{FF2B5EF4-FFF2-40B4-BE49-F238E27FC236}">
                <a16:creationId xmlns:a16="http://schemas.microsoft.com/office/drawing/2014/main" id="{7E112D56-71ED-41AE-8672-43E58754A038}"/>
              </a:ext>
            </a:extLst>
          </p:cNvPr>
          <p:cNvSpPr>
            <a:spLocks noGrp="1"/>
          </p:cNvSpPr>
          <p:nvPr>
            <p:ph idx="1"/>
          </p:nvPr>
        </p:nvSpPr>
        <p:spPr>
          <a:xfrm>
            <a:off x="9486337" y="2283785"/>
            <a:ext cx="2679852" cy="3163106"/>
          </a:xfrm>
        </p:spPr>
        <p:txBody>
          <a:bodyPr>
            <a:normAutofit/>
          </a:bodyPr>
          <a:lstStyle/>
          <a:p>
            <a:r>
              <a:rPr lang="tr-TR" sz="2200" dirty="0"/>
              <a:t>2020 Kiev/</a:t>
            </a:r>
            <a:r>
              <a:rPr lang="tr-TR" sz="2200" dirty="0" err="1"/>
              <a:t>Ukraine</a:t>
            </a:r>
            <a:endParaRPr lang="tr-TR" sz="2200" dirty="0"/>
          </a:p>
          <a:p>
            <a:r>
              <a:rPr lang="tr-TR" sz="2200" dirty="0"/>
              <a:t>2021 Washington DC/USA</a:t>
            </a:r>
          </a:p>
          <a:p>
            <a:r>
              <a:rPr lang="tr-TR" sz="2200" dirty="0"/>
              <a:t>2022</a:t>
            </a:r>
            <a:r>
              <a:rPr lang="tr-TR" sz="2200" dirty="0">
                <a:solidFill>
                  <a:srgbClr val="C00000"/>
                </a:solidFill>
              </a:rPr>
              <a:t> </a:t>
            </a:r>
            <a:r>
              <a:rPr lang="tr-TR" sz="2200" dirty="0"/>
              <a:t>Madrid/</a:t>
            </a:r>
            <a:r>
              <a:rPr lang="tr-TR" sz="2200" dirty="0" err="1"/>
              <a:t>Spain</a:t>
            </a:r>
            <a:endParaRPr lang="tr-TR" sz="2200" dirty="0"/>
          </a:p>
          <a:p>
            <a:r>
              <a:rPr lang="tr-TR" sz="2000" dirty="0"/>
              <a:t>2023 Stockholm/Sweden </a:t>
            </a:r>
            <a:endParaRPr lang="en-US" sz="2000" dirty="0"/>
          </a:p>
          <a:p>
            <a:r>
              <a:rPr lang="tr-TR" sz="2000" dirty="0"/>
              <a:t>2024 Bak</a:t>
            </a:r>
            <a:r>
              <a:rPr lang="en-US" sz="2000" dirty="0"/>
              <a:t>u</a:t>
            </a:r>
            <a:r>
              <a:rPr lang="tr-TR" sz="2000" dirty="0"/>
              <a:t>/Azerbaijan </a:t>
            </a:r>
          </a:p>
          <a:p>
            <a:r>
              <a:rPr lang="tr-TR" sz="2000" dirty="0"/>
              <a:t>2025 South Korea</a:t>
            </a:r>
          </a:p>
        </p:txBody>
      </p:sp>
      <p:sp>
        <p:nvSpPr>
          <p:cNvPr id="2" name="Slayt Numarası Yer Tutucusu 1">
            <a:extLst>
              <a:ext uri="{FF2B5EF4-FFF2-40B4-BE49-F238E27FC236}">
                <a16:creationId xmlns:a16="http://schemas.microsoft.com/office/drawing/2014/main" id="{6DBAEA34-8190-4466-2AC0-5668DC2F46C6}"/>
              </a:ext>
            </a:extLst>
          </p:cNvPr>
          <p:cNvSpPr>
            <a:spLocks noGrp="1"/>
          </p:cNvSpPr>
          <p:nvPr>
            <p:ph type="sldNum" sz="quarter" idx="12"/>
          </p:nvPr>
        </p:nvSpPr>
        <p:spPr/>
        <p:txBody>
          <a:bodyPr/>
          <a:lstStyle/>
          <a:p>
            <a:fld id="{D33D9425-4C17-4553-9890-B586AD5FE55E}" type="slidenum">
              <a:rPr lang="tr-TR" smtClean="0"/>
              <a:pPr/>
              <a:t>21</a:t>
            </a:fld>
            <a:endParaRPr lang="tr-TR" dirty="0"/>
          </a:p>
        </p:txBody>
      </p:sp>
      <p:pic>
        <p:nvPicPr>
          <p:cNvPr id="11" name="Resim 10"/>
          <p:cNvPicPr>
            <a:picLocks noChangeAspect="1"/>
          </p:cNvPicPr>
          <p:nvPr/>
        </p:nvPicPr>
        <p:blipFill>
          <a:blip r:embed="rId3">
            <a:extLst>
              <a:ext uri="{28A0092B-C50C-407E-A947-70E740481C1C}">
                <a14:useLocalDpi xmlns:a14="http://schemas.microsoft.com/office/drawing/2010/main" val="0"/>
              </a:ext>
            </a:extLst>
          </a:blip>
          <a:srcRect/>
          <a:stretch/>
        </p:blipFill>
        <p:spPr>
          <a:xfrm>
            <a:off x="112170" y="1587148"/>
            <a:ext cx="9331466" cy="2278190"/>
          </a:xfrm>
          <a:prstGeom prst="rect">
            <a:avLst/>
          </a:prstGeom>
        </p:spPr>
      </p:pic>
      <p:sp>
        <p:nvSpPr>
          <p:cNvPr id="10" name="Заголовок 1">
            <a:extLst>
              <a:ext uri="{FF2B5EF4-FFF2-40B4-BE49-F238E27FC236}">
                <a16:creationId xmlns:a16="http://schemas.microsoft.com/office/drawing/2014/main" id="{A89DD7B9-8D9D-4F61-B0B6-F519B67693E8}"/>
              </a:ext>
            </a:extLst>
          </p:cNvPr>
          <p:cNvSpPr txBox="1">
            <a:spLocks/>
          </p:cNvSpPr>
          <p:nvPr/>
        </p:nvSpPr>
        <p:spPr>
          <a:xfrm>
            <a:off x="123567" y="747046"/>
            <a:ext cx="11778697"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pPr algn="ctr"/>
            <a:r>
              <a:rPr lang="tr-TR" sz="3000" b="1" dirty="0">
                <a:latin typeface="+mn-lt"/>
              </a:rPr>
              <a:t>International Symposiums and Activities</a:t>
            </a:r>
            <a:endParaRPr lang="ru-RU" sz="3000" b="1" dirty="0">
              <a:latin typeface="+mn-lt"/>
            </a:endParaRPr>
          </a:p>
        </p:txBody>
      </p:sp>
      <p:cxnSp>
        <p:nvCxnSpPr>
          <p:cNvPr id="19" name="Düz Bağlayıcı 18">
            <a:extLst>
              <a:ext uri="{FF2B5EF4-FFF2-40B4-BE49-F238E27FC236}">
                <a16:creationId xmlns:a16="http://schemas.microsoft.com/office/drawing/2014/main" id="{0BDA62F3-6FB4-48A9-B8DF-63CFB262B93C}"/>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grpSp>
        <p:nvGrpSpPr>
          <p:cNvPr id="3" name="Grup 2"/>
          <p:cNvGrpSpPr/>
          <p:nvPr/>
        </p:nvGrpSpPr>
        <p:grpSpPr>
          <a:xfrm>
            <a:off x="123567" y="3880928"/>
            <a:ext cx="9310034" cy="3097722"/>
            <a:chOff x="123568" y="3999155"/>
            <a:chExt cx="8366216" cy="2783686"/>
          </a:xfrm>
        </p:grpSpPr>
        <p:pic>
          <p:nvPicPr>
            <p:cNvPr id="18" name="Picture 17">
              <a:extLst>
                <a:ext uri="{FF2B5EF4-FFF2-40B4-BE49-F238E27FC236}">
                  <a16:creationId xmlns:a16="http://schemas.microsoft.com/office/drawing/2014/main" id="{2508035E-866E-2A97-ED20-CD4047B3EF0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23568" y="3999155"/>
              <a:ext cx="4178140" cy="2783686"/>
            </a:xfrm>
            <a:prstGeom prst="rect">
              <a:avLst/>
            </a:prstGeom>
          </p:spPr>
        </p:pic>
        <p:pic>
          <p:nvPicPr>
            <p:cNvPr id="20" name="Resim 1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344409" y="4008788"/>
              <a:ext cx="4145375" cy="2764420"/>
            </a:xfrm>
            <a:prstGeom prst="rect">
              <a:avLst/>
            </a:prstGeom>
          </p:spPr>
        </p:pic>
      </p:grpSp>
    </p:spTree>
    <p:extLst>
      <p:ext uri="{BB962C8B-B14F-4D97-AF65-F5344CB8AC3E}">
        <p14:creationId xmlns:p14="http://schemas.microsoft.com/office/powerpoint/2010/main" val="1788173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E7FDCF53-C759-4B16-FAFE-AA37694259F4}"/>
              </a:ext>
            </a:extLst>
          </p:cNvPr>
          <p:cNvSpPr>
            <a:spLocks noGrp="1"/>
          </p:cNvSpPr>
          <p:nvPr>
            <p:ph type="sldNum" sz="quarter" idx="12"/>
          </p:nvPr>
        </p:nvSpPr>
        <p:spPr/>
        <p:txBody>
          <a:bodyPr/>
          <a:lstStyle/>
          <a:p>
            <a:fld id="{D33D9425-4C17-4553-9890-B586AD5FE55E}" type="slidenum">
              <a:rPr lang="tr-TR" smtClean="0"/>
              <a:pPr/>
              <a:t>22</a:t>
            </a:fld>
            <a:endParaRPr lang="tr-TR" dirty="0"/>
          </a:p>
        </p:txBody>
      </p:sp>
      <p:grpSp>
        <p:nvGrpSpPr>
          <p:cNvPr id="4" name="Grup 3"/>
          <p:cNvGrpSpPr/>
          <p:nvPr/>
        </p:nvGrpSpPr>
        <p:grpSpPr>
          <a:xfrm>
            <a:off x="338685" y="1626291"/>
            <a:ext cx="8373516" cy="5095184"/>
            <a:chOff x="338684" y="1797050"/>
            <a:chExt cx="7984175" cy="4858275"/>
          </a:xfrm>
        </p:grpSpPr>
        <p:grpSp>
          <p:nvGrpSpPr>
            <p:cNvPr id="3" name="Grup 2"/>
            <p:cNvGrpSpPr/>
            <p:nvPr/>
          </p:nvGrpSpPr>
          <p:grpSpPr>
            <a:xfrm>
              <a:off x="338684" y="1797050"/>
              <a:ext cx="7332116" cy="2705099"/>
              <a:chOff x="338685" y="1824825"/>
              <a:chExt cx="6693170" cy="2472136"/>
            </a:xfrm>
          </p:grpSpPr>
          <p:pic>
            <p:nvPicPr>
              <p:cNvPr id="9" name="Picture 8">
                <a:extLst>
                  <a:ext uri="{FF2B5EF4-FFF2-40B4-BE49-F238E27FC236}">
                    <a16:creationId xmlns:a16="http://schemas.microsoft.com/office/drawing/2014/main" id="{27A994E4-70BD-F747-2E73-992EB4F1B20C}"/>
                  </a:ext>
                </a:extLst>
              </p:cNvPr>
              <p:cNvPicPr>
                <a:picLocks noChangeAspect="1"/>
              </p:cNvPicPr>
              <p:nvPr/>
            </p:nvPicPr>
            <p:blipFill rotWithShape="1">
              <a:blip r:embed="rId3">
                <a:extLst>
                  <a:ext uri="{28A0092B-C50C-407E-A947-70E740481C1C}">
                    <a14:useLocalDpi xmlns:a14="http://schemas.microsoft.com/office/drawing/2010/main" val="0"/>
                  </a:ext>
                </a:extLst>
              </a:blip>
              <a:srcRect l="27850" r="10459"/>
              <a:stretch/>
            </p:blipFill>
            <p:spPr>
              <a:xfrm>
                <a:off x="338685" y="1824825"/>
                <a:ext cx="3389086" cy="2472136"/>
              </a:xfrm>
              <a:prstGeom prst="rect">
                <a:avLst/>
              </a:prstGeom>
            </p:spPr>
          </p:pic>
          <p:pic>
            <p:nvPicPr>
              <p:cNvPr id="12" name="Picture 11">
                <a:extLst>
                  <a:ext uri="{FF2B5EF4-FFF2-40B4-BE49-F238E27FC236}">
                    <a16:creationId xmlns:a16="http://schemas.microsoft.com/office/drawing/2014/main" id="{D6EF0DBA-7CE4-B371-161D-C057AFB7DAE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794678" y="1843024"/>
                <a:ext cx="3237177" cy="2427883"/>
              </a:xfrm>
              <a:prstGeom prst="rect">
                <a:avLst/>
              </a:prstGeom>
            </p:spPr>
          </p:pic>
        </p:grpSp>
        <p:pic>
          <p:nvPicPr>
            <p:cNvPr id="15" name="Picture 14">
              <a:extLst>
                <a:ext uri="{FF2B5EF4-FFF2-40B4-BE49-F238E27FC236}">
                  <a16:creationId xmlns:a16="http://schemas.microsoft.com/office/drawing/2014/main" id="{864F249C-AA67-9106-4DCA-F9C0BFFC22CE}"/>
                </a:ext>
              </a:extLst>
            </p:cNvPr>
            <p:cNvPicPr>
              <a:picLocks noChangeAspect="1"/>
            </p:cNvPicPr>
            <p:nvPr/>
          </p:nvPicPr>
          <p:blipFill rotWithShape="1">
            <a:blip r:embed="rId5">
              <a:extLst>
                <a:ext uri="{28A0092B-C50C-407E-A947-70E740481C1C}">
                  <a14:useLocalDpi xmlns:a14="http://schemas.microsoft.com/office/drawing/2010/main" val="0"/>
                </a:ext>
              </a:extLst>
            </a:blip>
            <a:srcRect l="5353" t="24585" r="12134" b="42763"/>
            <a:stretch/>
          </p:blipFill>
          <p:spPr>
            <a:xfrm>
              <a:off x="338685" y="4550228"/>
              <a:ext cx="7984174" cy="2105097"/>
            </a:xfrm>
            <a:prstGeom prst="rect">
              <a:avLst/>
            </a:prstGeom>
          </p:spPr>
        </p:pic>
      </p:grpSp>
      <p:sp>
        <p:nvSpPr>
          <p:cNvPr id="11" name="Заголовок 1">
            <a:extLst>
              <a:ext uri="{FF2B5EF4-FFF2-40B4-BE49-F238E27FC236}">
                <a16:creationId xmlns:a16="http://schemas.microsoft.com/office/drawing/2014/main" id="{5C398F6C-6DCF-495B-B765-1D05E5E63F80}"/>
              </a:ext>
            </a:extLst>
          </p:cNvPr>
          <p:cNvSpPr txBox="1">
            <a:spLocks/>
          </p:cNvSpPr>
          <p:nvPr/>
        </p:nvSpPr>
        <p:spPr>
          <a:xfrm>
            <a:off x="338685" y="747046"/>
            <a:ext cx="11867704"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t>
            </a:r>
            <a:r>
              <a:rPr lang="tr-TR" sz="3000" b="1" dirty="0" err="1">
                <a:latin typeface="+mn-lt"/>
              </a:rPr>
              <a:t>and</a:t>
            </a:r>
            <a:r>
              <a:rPr lang="tr-TR" sz="3000" b="1" dirty="0">
                <a:latin typeface="+mn-lt"/>
              </a:rPr>
              <a:t> </a:t>
            </a:r>
            <a:r>
              <a:rPr lang="tr-TR" sz="3000" b="1" dirty="0" err="1">
                <a:latin typeface="+mn-lt"/>
              </a:rPr>
              <a:t>Activities</a:t>
            </a:r>
            <a:r>
              <a:rPr lang="tr-TR" sz="3000" b="1" dirty="0">
                <a:latin typeface="+mn-lt"/>
              </a:rPr>
              <a:t> (ISUDEF’24- </a:t>
            </a:r>
            <a:r>
              <a:rPr lang="tr-TR" sz="3000" b="1" dirty="0" err="1">
                <a:latin typeface="+mn-lt"/>
              </a:rPr>
              <a:t>Baku-Azerbeijan</a:t>
            </a:r>
            <a:r>
              <a:rPr lang="tr-TR" sz="3000" b="1" dirty="0">
                <a:latin typeface="+mn-lt"/>
              </a:rPr>
              <a:t>)</a:t>
            </a:r>
            <a:endParaRPr lang="ru-RU" sz="3000" b="1" dirty="0">
              <a:latin typeface="+mn-lt"/>
            </a:endParaRPr>
          </a:p>
        </p:txBody>
      </p:sp>
      <p:cxnSp>
        <p:nvCxnSpPr>
          <p:cNvPr id="19" name="Düz Bağlayıcı 18">
            <a:extLst>
              <a:ext uri="{FF2B5EF4-FFF2-40B4-BE49-F238E27FC236}">
                <a16:creationId xmlns:a16="http://schemas.microsoft.com/office/drawing/2014/main" id="{E8217330-ACF9-42B0-A1D2-194093BCDF98}"/>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0786062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A89DD7B9-8D9D-4F61-B0B6-F519B67693E8}"/>
              </a:ext>
            </a:extLst>
          </p:cNvPr>
          <p:cNvSpPr txBox="1">
            <a:spLocks/>
          </p:cNvSpPr>
          <p:nvPr/>
        </p:nvSpPr>
        <p:spPr>
          <a:xfrm>
            <a:off x="123567" y="747046"/>
            <a:ext cx="11778697"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pPr algn="ctr"/>
            <a:r>
              <a:rPr lang="tr-TR" sz="3000" b="1" dirty="0">
                <a:latin typeface="+mn-lt"/>
              </a:rPr>
              <a:t>International Symposiums </a:t>
            </a:r>
            <a:r>
              <a:rPr lang="tr-TR" sz="3000" b="1" dirty="0" err="1">
                <a:latin typeface="+mn-lt"/>
              </a:rPr>
              <a:t>and</a:t>
            </a:r>
            <a:r>
              <a:rPr lang="tr-TR" sz="3000" b="1" dirty="0">
                <a:latin typeface="+mn-lt"/>
              </a:rPr>
              <a:t> </a:t>
            </a:r>
            <a:r>
              <a:rPr lang="tr-TR" sz="3000" b="1" dirty="0" err="1">
                <a:latin typeface="+mn-lt"/>
              </a:rPr>
              <a:t>Activities</a:t>
            </a:r>
            <a:r>
              <a:rPr lang="tr-TR" sz="3000" b="1" dirty="0">
                <a:latin typeface="+mn-lt"/>
              </a:rPr>
              <a:t> (ISUDEF’25-Soul-South </a:t>
            </a:r>
            <a:r>
              <a:rPr lang="tr-TR" sz="3000" b="1" dirty="0" err="1">
                <a:latin typeface="+mn-lt"/>
              </a:rPr>
              <a:t>Korea</a:t>
            </a:r>
            <a:r>
              <a:rPr lang="tr-TR" sz="3000" b="1" dirty="0">
                <a:latin typeface="+mn-lt"/>
              </a:rPr>
              <a:t>)</a:t>
            </a:r>
            <a:endParaRPr lang="ru-RU" sz="3000" b="1" dirty="0">
              <a:latin typeface="+mn-lt"/>
            </a:endParaRPr>
          </a:p>
        </p:txBody>
      </p:sp>
      <p:grpSp>
        <p:nvGrpSpPr>
          <p:cNvPr id="8" name="Grup 7"/>
          <p:cNvGrpSpPr/>
          <p:nvPr/>
        </p:nvGrpSpPr>
        <p:grpSpPr>
          <a:xfrm>
            <a:off x="217989" y="1421623"/>
            <a:ext cx="7525381" cy="5189635"/>
            <a:chOff x="196219" y="1574241"/>
            <a:chExt cx="8524788" cy="5878844"/>
          </a:xfrm>
        </p:grpSpPr>
        <p:pic>
          <p:nvPicPr>
            <p:cNvPr id="4" name="Resim 3"/>
            <p:cNvPicPr>
              <a:picLocks noChangeAspect="1"/>
            </p:cNvPicPr>
            <p:nvPr/>
          </p:nvPicPr>
          <p:blipFill>
            <a:blip r:embed="rId2"/>
            <a:stretch>
              <a:fillRect/>
            </a:stretch>
          </p:blipFill>
          <p:spPr>
            <a:xfrm>
              <a:off x="196219" y="1575255"/>
              <a:ext cx="4647756" cy="2862567"/>
            </a:xfrm>
            <a:prstGeom prst="rect">
              <a:avLst/>
            </a:prstGeom>
          </p:spPr>
        </p:pic>
        <p:pic>
          <p:nvPicPr>
            <p:cNvPr id="6" name="Resim 5"/>
            <p:cNvPicPr>
              <a:picLocks noChangeAspect="1"/>
            </p:cNvPicPr>
            <p:nvPr/>
          </p:nvPicPr>
          <p:blipFill>
            <a:blip r:embed="rId3"/>
            <a:stretch>
              <a:fillRect/>
            </a:stretch>
          </p:blipFill>
          <p:spPr>
            <a:xfrm>
              <a:off x="4916627" y="1574241"/>
              <a:ext cx="3785082" cy="2863582"/>
            </a:xfrm>
            <a:prstGeom prst="rect">
              <a:avLst/>
            </a:prstGeom>
          </p:spPr>
        </p:pic>
        <p:pic>
          <p:nvPicPr>
            <p:cNvPr id="7" name="Resim 6"/>
            <p:cNvPicPr>
              <a:picLocks noChangeAspect="1"/>
            </p:cNvPicPr>
            <p:nvPr/>
          </p:nvPicPr>
          <p:blipFill rotWithShape="1">
            <a:blip r:embed="rId4"/>
            <a:srcRect t="7360" b="9845"/>
            <a:stretch/>
          </p:blipFill>
          <p:spPr>
            <a:xfrm>
              <a:off x="196219" y="4492170"/>
              <a:ext cx="8524788" cy="2960915"/>
            </a:xfrm>
            <a:prstGeom prst="rect">
              <a:avLst/>
            </a:prstGeom>
          </p:spPr>
        </p:pic>
      </p:grpSp>
      <p:pic>
        <p:nvPicPr>
          <p:cNvPr id="9" name="Resim 8"/>
          <p:cNvPicPr>
            <a:picLocks noChangeAspect="1"/>
          </p:cNvPicPr>
          <p:nvPr/>
        </p:nvPicPr>
        <p:blipFill>
          <a:blip r:embed="rId5"/>
          <a:stretch>
            <a:fillRect/>
          </a:stretch>
        </p:blipFill>
        <p:spPr>
          <a:xfrm>
            <a:off x="7807505" y="1421623"/>
            <a:ext cx="4160579" cy="5189635"/>
          </a:xfrm>
          <a:prstGeom prst="rect">
            <a:avLst/>
          </a:prstGeom>
        </p:spPr>
      </p:pic>
    </p:spTree>
    <p:extLst>
      <p:ext uri="{BB962C8B-B14F-4D97-AF65-F5344CB8AC3E}">
        <p14:creationId xmlns:p14="http://schemas.microsoft.com/office/powerpoint/2010/main" val="11505592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A89DD7B9-8D9D-4F61-B0B6-F519B67693E8}"/>
              </a:ext>
            </a:extLst>
          </p:cNvPr>
          <p:cNvSpPr txBox="1">
            <a:spLocks/>
          </p:cNvSpPr>
          <p:nvPr/>
        </p:nvSpPr>
        <p:spPr>
          <a:xfrm>
            <a:off x="123567" y="747046"/>
            <a:ext cx="11778697"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pPr algn="ctr"/>
            <a:r>
              <a:rPr lang="tr-TR" sz="3000" b="1" dirty="0">
                <a:latin typeface="+mn-lt"/>
              </a:rPr>
              <a:t>International Symposiums </a:t>
            </a:r>
            <a:r>
              <a:rPr lang="tr-TR" sz="3000" b="1" dirty="0" err="1">
                <a:latin typeface="+mn-lt"/>
              </a:rPr>
              <a:t>and</a:t>
            </a:r>
            <a:r>
              <a:rPr lang="tr-TR" sz="3000" b="1" dirty="0">
                <a:latin typeface="+mn-lt"/>
              </a:rPr>
              <a:t> </a:t>
            </a:r>
            <a:r>
              <a:rPr lang="tr-TR" sz="3000" b="1" dirty="0" err="1">
                <a:latin typeface="+mn-lt"/>
              </a:rPr>
              <a:t>Activities</a:t>
            </a:r>
            <a:r>
              <a:rPr lang="tr-TR" sz="3000" b="1" dirty="0">
                <a:latin typeface="+mn-lt"/>
              </a:rPr>
              <a:t> </a:t>
            </a:r>
            <a:r>
              <a:rPr kumimoji="0" lang="tr-TR" sz="3000" b="1" i="0" u="none" strike="noStrike" kern="1200" cap="none" spc="0" normalizeH="0" baseline="0" noProof="0" dirty="0">
                <a:ln>
                  <a:noFill/>
                </a:ln>
                <a:solidFill>
                  <a:prstClr val="black"/>
                </a:solidFill>
                <a:effectLst/>
                <a:uLnTx/>
                <a:uFillTx/>
                <a:latin typeface="Calibri" panose="020F0502020204030204"/>
                <a:ea typeface="+mn-ea"/>
                <a:cs typeface="+mn-cs"/>
              </a:rPr>
              <a:t>(ISUDEF’25-Soul-South </a:t>
            </a:r>
            <a:r>
              <a:rPr kumimoji="0" lang="tr-TR" sz="3000" b="1" i="0" u="none" strike="noStrike" kern="1200" cap="none" spc="0" normalizeH="0" baseline="0" noProof="0" dirty="0" err="1">
                <a:ln>
                  <a:noFill/>
                </a:ln>
                <a:solidFill>
                  <a:prstClr val="black"/>
                </a:solidFill>
                <a:effectLst/>
                <a:uLnTx/>
                <a:uFillTx/>
                <a:latin typeface="Calibri" panose="020F0502020204030204"/>
                <a:ea typeface="+mn-ea"/>
                <a:cs typeface="+mn-cs"/>
              </a:rPr>
              <a:t>Korea</a:t>
            </a:r>
            <a:r>
              <a:rPr kumimoji="0" lang="tr-TR" sz="3000" b="1" i="0" u="none" strike="noStrike" kern="1200" cap="none" spc="0" normalizeH="0" baseline="0" noProof="0" dirty="0">
                <a:ln>
                  <a:noFill/>
                </a:ln>
                <a:solidFill>
                  <a:prstClr val="black"/>
                </a:solidFill>
                <a:effectLst/>
                <a:uLnTx/>
                <a:uFillTx/>
                <a:latin typeface="Calibri" panose="020F0502020204030204"/>
                <a:ea typeface="+mn-ea"/>
                <a:cs typeface="+mn-cs"/>
              </a:rPr>
              <a:t>)</a:t>
            </a:r>
            <a:endParaRPr lang="ru-RU" sz="3000" b="1" dirty="0">
              <a:latin typeface="+mn-lt"/>
            </a:endParaRPr>
          </a:p>
        </p:txBody>
      </p:sp>
      <p:grpSp>
        <p:nvGrpSpPr>
          <p:cNvPr id="13" name="Grup 12"/>
          <p:cNvGrpSpPr/>
          <p:nvPr/>
        </p:nvGrpSpPr>
        <p:grpSpPr>
          <a:xfrm>
            <a:off x="65317" y="2227942"/>
            <a:ext cx="12032342" cy="2989942"/>
            <a:chOff x="239487" y="1616404"/>
            <a:chExt cx="15452433" cy="4087710"/>
          </a:xfrm>
        </p:grpSpPr>
        <p:grpSp>
          <p:nvGrpSpPr>
            <p:cNvPr id="10" name="Grup 9"/>
            <p:cNvGrpSpPr/>
            <p:nvPr/>
          </p:nvGrpSpPr>
          <p:grpSpPr>
            <a:xfrm>
              <a:off x="239487" y="1616405"/>
              <a:ext cx="7547427" cy="4087709"/>
              <a:chOff x="232230" y="1587377"/>
              <a:chExt cx="9761620" cy="5110966"/>
            </a:xfrm>
          </p:grpSpPr>
          <p:pic>
            <p:nvPicPr>
              <p:cNvPr id="2" name="Resim 1"/>
              <p:cNvPicPr>
                <a:picLocks noChangeAspect="1"/>
              </p:cNvPicPr>
              <p:nvPr/>
            </p:nvPicPr>
            <p:blipFill>
              <a:blip r:embed="rId2"/>
              <a:stretch>
                <a:fillRect/>
              </a:stretch>
            </p:blipFill>
            <p:spPr>
              <a:xfrm>
                <a:off x="232230" y="1587377"/>
                <a:ext cx="3858694" cy="5110966"/>
              </a:xfrm>
              <a:prstGeom prst="rect">
                <a:avLst/>
              </a:prstGeom>
            </p:spPr>
          </p:pic>
          <p:pic>
            <p:nvPicPr>
              <p:cNvPr id="3" name="Resim 2"/>
              <p:cNvPicPr>
                <a:picLocks noChangeAspect="1"/>
              </p:cNvPicPr>
              <p:nvPr/>
            </p:nvPicPr>
            <p:blipFill>
              <a:blip r:embed="rId3"/>
              <a:stretch>
                <a:fillRect/>
              </a:stretch>
            </p:blipFill>
            <p:spPr>
              <a:xfrm>
                <a:off x="4187179" y="1587377"/>
                <a:ext cx="5806671" cy="5110966"/>
              </a:xfrm>
              <a:prstGeom prst="rect">
                <a:avLst/>
              </a:prstGeom>
            </p:spPr>
          </p:pic>
        </p:grpSp>
        <p:pic>
          <p:nvPicPr>
            <p:cNvPr id="12" name="Resim 11"/>
            <p:cNvPicPr>
              <a:picLocks noChangeAspect="1"/>
            </p:cNvPicPr>
            <p:nvPr/>
          </p:nvPicPr>
          <p:blipFill>
            <a:blip r:embed="rId4"/>
            <a:stretch>
              <a:fillRect/>
            </a:stretch>
          </p:blipFill>
          <p:spPr>
            <a:xfrm>
              <a:off x="7861335" y="1616404"/>
              <a:ext cx="7830585" cy="4087709"/>
            </a:xfrm>
            <a:prstGeom prst="rect">
              <a:avLst/>
            </a:prstGeom>
          </p:spPr>
        </p:pic>
      </p:grpSp>
    </p:spTree>
    <p:extLst>
      <p:ext uri="{BB962C8B-B14F-4D97-AF65-F5344CB8AC3E}">
        <p14:creationId xmlns:p14="http://schemas.microsoft.com/office/powerpoint/2010/main" val="1246960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çerik Yer Tutucusu 2">
            <a:extLst>
              <a:ext uri="{FF2B5EF4-FFF2-40B4-BE49-F238E27FC236}">
                <a16:creationId xmlns:a16="http://schemas.microsoft.com/office/drawing/2014/main" id="{9C3D12B7-8502-4D74-9C50-E3E2A2424287}"/>
              </a:ext>
            </a:extLst>
          </p:cNvPr>
          <p:cNvSpPr>
            <a:spLocks noGrp="1"/>
          </p:cNvSpPr>
          <p:nvPr>
            <p:ph idx="1"/>
          </p:nvPr>
        </p:nvSpPr>
        <p:spPr>
          <a:xfrm>
            <a:off x="9437298" y="1971826"/>
            <a:ext cx="2714171" cy="4503271"/>
          </a:xfrm>
        </p:spPr>
        <p:txBody>
          <a:bodyPr>
            <a:normAutofit fontScale="62500" lnSpcReduction="20000"/>
          </a:bodyPr>
          <a:lstStyle/>
          <a:p>
            <a:r>
              <a:rPr lang="tr-TR" dirty="0"/>
              <a:t>2015 İstanbul/Türkiye</a:t>
            </a:r>
          </a:p>
          <a:p>
            <a:r>
              <a:rPr lang="tr-TR" dirty="0"/>
              <a:t>2016 İstanbul/Türkiye</a:t>
            </a:r>
          </a:p>
          <a:p>
            <a:r>
              <a:rPr lang="tr-TR" dirty="0"/>
              <a:t>2017 Kiev/</a:t>
            </a:r>
            <a:r>
              <a:rPr lang="tr-TR" dirty="0" err="1"/>
              <a:t>Ukraine</a:t>
            </a:r>
            <a:endParaRPr lang="tr-TR" dirty="0"/>
          </a:p>
          <a:p>
            <a:r>
              <a:rPr lang="tr-TR" dirty="0"/>
              <a:t>2018 Rome/</a:t>
            </a:r>
            <a:r>
              <a:rPr lang="tr-TR" dirty="0" err="1"/>
              <a:t>Italy</a:t>
            </a:r>
            <a:endParaRPr lang="tr-TR" dirty="0"/>
          </a:p>
          <a:p>
            <a:r>
              <a:rPr lang="tr-TR" dirty="0"/>
              <a:t>2019 </a:t>
            </a:r>
            <a:r>
              <a:rPr lang="tr-TR" dirty="0" err="1"/>
              <a:t>Budapest</a:t>
            </a:r>
            <a:r>
              <a:rPr lang="tr-TR" dirty="0"/>
              <a:t>/</a:t>
            </a:r>
            <a:r>
              <a:rPr lang="tr-TR" dirty="0" err="1"/>
              <a:t>Hungary</a:t>
            </a:r>
            <a:endParaRPr lang="tr-TR" dirty="0"/>
          </a:p>
          <a:p>
            <a:r>
              <a:rPr lang="tr-TR" dirty="0"/>
              <a:t>2020 Kuala Lumpur/</a:t>
            </a:r>
            <a:r>
              <a:rPr lang="tr-TR" dirty="0" err="1"/>
              <a:t>Malaysia</a:t>
            </a:r>
            <a:endParaRPr lang="tr-TR" dirty="0"/>
          </a:p>
          <a:p>
            <a:r>
              <a:rPr lang="tr-TR" dirty="0"/>
              <a:t>2021 Bangkok/</a:t>
            </a:r>
            <a:r>
              <a:rPr lang="tr-TR" dirty="0" err="1"/>
              <a:t>Tailand</a:t>
            </a:r>
            <a:endParaRPr lang="tr-TR" dirty="0"/>
          </a:p>
          <a:p>
            <a:r>
              <a:rPr lang="tr-TR" dirty="0"/>
              <a:t>2022 Melbourne/</a:t>
            </a:r>
            <a:r>
              <a:rPr lang="tr-TR" dirty="0" err="1"/>
              <a:t>Australia</a:t>
            </a:r>
            <a:endParaRPr lang="tr-TR" dirty="0"/>
          </a:p>
          <a:p>
            <a:r>
              <a:rPr lang="tr-TR" sz="2800" dirty="0"/>
              <a:t>2023 Tainan/Taiwan  </a:t>
            </a:r>
          </a:p>
          <a:p>
            <a:r>
              <a:rPr lang="en-US" sz="2800" dirty="0"/>
              <a:t>2024 Belgrade/Serbia</a:t>
            </a:r>
          </a:p>
          <a:p>
            <a:r>
              <a:rPr lang="en-US" sz="2800" dirty="0">
                <a:solidFill>
                  <a:srgbClr val="FF0000"/>
                </a:solidFill>
              </a:rPr>
              <a:t>2025 Shenyang/China (Shenyang Aerospace University)</a:t>
            </a:r>
            <a:endParaRPr lang="tr-TR" dirty="0">
              <a:solidFill>
                <a:srgbClr val="FF0000"/>
              </a:solidFill>
            </a:endParaRPr>
          </a:p>
        </p:txBody>
      </p:sp>
      <p:sp>
        <p:nvSpPr>
          <p:cNvPr id="5" name="Slayt Numarası Yer Tutucusu 4">
            <a:extLst>
              <a:ext uri="{FF2B5EF4-FFF2-40B4-BE49-F238E27FC236}">
                <a16:creationId xmlns:a16="http://schemas.microsoft.com/office/drawing/2014/main" id="{9AE206F6-E079-D863-AEB6-21CBEB212881}"/>
              </a:ext>
            </a:extLst>
          </p:cNvPr>
          <p:cNvSpPr>
            <a:spLocks noGrp="1"/>
          </p:cNvSpPr>
          <p:nvPr>
            <p:ph type="sldNum" sz="quarter" idx="12"/>
          </p:nvPr>
        </p:nvSpPr>
        <p:spPr/>
        <p:txBody>
          <a:bodyPr/>
          <a:lstStyle/>
          <a:p>
            <a:fld id="{D33D9425-4C17-4553-9890-B586AD5FE55E}" type="slidenum">
              <a:rPr lang="tr-TR" smtClean="0"/>
              <a:pPr/>
              <a:t>25</a:t>
            </a:fld>
            <a:endParaRPr lang="tr-TR" dirty="0"/>
          </a:p>
        </p:txBody>
      </p:sp>
      <p:pic>
        <p:nvPicPr>
          <p:cNvPr id="17" name="Picture 16">
            <a:extLst>
              <a:ext uri="{FF2B5EF4-FFF2-40B4-BE49-F238E27FC236}">
                <a16:creationId xmlns:a16="http://schemas.microsoft.com/office/drawing/2014/main" id="{A9DE0A3B-3C17-7D63-DCDE-58D6490BBE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676" y="4511631"/>
            <a:ext cx="5512761" cy="2346369"/>
          </a:xfrm>
          <a:prstGeom prst="rect">
            <a:avLst/>
          </a:prstGeom>
        </p:spPr>
      </p:pic>
      <p:pic>
        <p:nvPicPr>
          <p:cNvPr id="11" name="Resim 10"/>
          <p:cNvPicPr>
            <a:picLocks noChangeAspect="1"/>
          </p:cNvPicPr>
          <p:nvPr/>
        </p:nvPicPr>
        <p:blipFill>
          <a:blip r:embed="rId4">
            <a:extLst>
              <a:ext uri="{28A0092B-C50C-407E-A947-70E740481C1C}">
                <a14:useLocalDpi xmlns:a14="http://schemas.microsoft.com/office/drawing/2010/main" val="0"/>
              </a:ext>
            </a:extLst>
          </a:blip>
          <a:srcRect/>
          <a:stretch/>
        </p:blipFill>
        <p:spPr>
          <a:xfrm>
            <a:off x="287676" y="1711032"/>
            <a:ext cx="9094704" cy="2756832"/>
          </a:xfrm>
          <a:prstGeom prst="rect">
            <a:avLst/>
          </a:prstGeom>
        </p:spPr>
      </p:pic>
      <p:sp>
        <p:nvSpPr>
          <p:cNvPr id="10" name="Заголовок 1">
            <a:extLst>
              <a:ext uri="{FF2B5EF4-FFF2-40B4-BE49-F238E27FC236}">
                <a16:creationId xmlns:a16="http://schemas.microsoft.com/office/drawing/2014/main" id="{51A2D9E0-94BF-4559-A859-82AE4E6B180E}"/>
              </a:ext>
            </a:extLst>
          </p:cNvPr>
          <p:cNvSpPr txBox="1">
            <a:spLocks/>
          </p:cNvSpPr>
          <p:nvPr/>
        </p:nvSpPr>
        <p:spPr>
          <a:xfrm>
            <a:off x="2261843" y="747046"/>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cxnSp>
        <p:nvCxnSpPr>
          <p:cNvPr id="18" name="Düz Bağlayıcı 17">
            <a:extLst>
              <a:ext uri="{FF2B5EF4-FFF2-40B4-BE49-F238E27FC236}">
                <a16:creationId xmlns:a16="http://schemas.microsoft.com/office/drawing/2014/main" id="{306F66B5-FCD9-433E-AFD6-17BC8DB2A452}"/>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23897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A89DD7B9-8D9D-4F61-B0B6-F519B67693E8}"/>
              </a:ext>
            </a:extLst>
          </p:cNvPr>
          <p:cNvSpPr txBox="1">
            <a:spLocks/>
          </p:cNvSpPr>
          <p:nvPr/>
        </p:nvSpPr>
        <p:spPr>
          <a:xfrm>
            <a:off x="123567" y="747046"/>
            <a:ext cx="11778697"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pPr algn="ctr"/>
            <a:r>
              <a:rPr lang="tr-TR" sz="3000" b="1" dirty="0">
                <a:latin typeface="+mn-lt"/>
              </a:rPr>
              <a:t>International Symposiums </a:t>
            </a:r>
            <a:r>
              <a:rPr lang="tr-TR" sz="3000" b="1" dirty="0" err="1">
                <a:latin typeface="+mn-lt"/>
              </a:rPr>
              <a:t>and</a:t>
            </a:r>
            <a:r>
              <a:rPr lang="tr-TR" sz="3000" b="1" dirty="0">
                <a:latin typeface="+mn-lt"/>
              </a:rPr>
              <a:t> </a:t>
            </a:r>
            <a:r>
              <a:rPr lang="tr-TR" sz="3000" b="1" dirty="0" err="1">
                <a:latin typeface="+mn-lt"/>
              </a:rPr>
              <a:t>Activities</a:t>
            </a:r>
            <a:r>
              <a:rPr lang="tr-TR" sz="3000" b="1" dirty="0">
                <a:latin typeface="+mn-lt"/>
              </a:rPr>
              <a:t> (ISSA’25 </a:t>
            </a:r>
            <a:r>
              <a:rPr lang="tr-TR" sz="3000" b="1" dirty="0" err="1">
                <a:latin typeface="+mn-lt"/>
              </a:rPr>
              <a:t>Shenyang</a:t>
            </a:r>
            <a:r>
              <a:rPr lang="tr-TR" sz="3000" b="1" dirty="0">
                <a:latin typeface="+mn-lt"/>
              </a:rPr>
              <a:t> </a:t>
            </a:r>
            <a:r>
              <a:rPr lang="tr-TR" sz="3000" b="1" dirty="0" err="1">
                <a:latin typeface="+mn-lt"/>
              </a:rPr>
              <a:t>Aerospace</a:t>
            </a:r>
            <a:r>
              <a:rPr lang="tr-TR" sz="3000" b="1" dirty="0">
                <a:latin typeface="+mn-lt"/>
              </a:rPr>
              <a:t> </a:t>
            </a:r>
            <a:r>
              <a:rPr lang="tr-TR" sz="3000" b="1" dirty="0" err="1">
                <a:latin typeface="+mn-lt"/>
              </a:rPr>
              <a:t>University</a:t>
            </a:r>
            <a:r>
              <a:rPr lang="tr-TR" sz="3000" b="1" dirty="0">
                <a:latin typeface="+mn-lt"/>
              </a:rPr>
              <a:t>, </a:t>
            </a:r>
            <a:r>
              <a:rPr lang="tr-TR" sz="3000" b="1" dirty="0" err="1">
                <a:latin typeface="+mn-lt"/>
              </a:rPr>
              <a:t>China</a:t>
            </a:r>
            <a:r>
              <a:rPr lang="tr-TR" sz="3000" b="1" dirty="0">
                <a:latin typeface="+mn-lt"/>
              </a:rPr>
              <a:t>)</a:t>
            </a:r>
            <a:endParaRPr lang="ru-RU" sz="3000" b="1" dirty="0">
              <a:latin typeface="+mn-lt"/>
            </a:endParaRPr>
          </a:p>
        </p:txBody>
      </p:sp>
      <p:grpSp>
        <p:nvGrpSpPr>
          <p:cNvPr id="10" name="Grup 9"/>
          <p:cNvGrpSpPr/>
          <p:nvPr/>
        </p:nvGrpSpPr>
        <p:grpSpPr>
          <a:xfrm>
            <a:off x="123568" y="1667265"/>
            <a:ext cx="12029818" cy="5120886"/>
            <a:chOff x="123567" y="1361244"/>
            <a:chExt cx="12748713" cy="5426907"/>
          </a:xfrm>
        </p:grpSpPr>
        <p:pic>
          <p:nvPicPr>
            <p:cNvPr id="6" name="Resim 5"/>
            <p:cNvPicPr>
              <a:picLocks noChangeAspect="1"/>
            </p:cNvPicPr>
            <p:nvPr/>
          </p:nvPicPr>
          <p:blipFill>
            <a:blip r:embed="rId3"/>
            <a:stretch>
              <a:fillRect/>
            </a:stretch>
          </p:blipFill>
          <p:spPr>
            <a:xfrm>
              <a:off x="4137732" y="1361244"/>
              <a:ext cx="8734548" cy="5426907"/>
            </a:xfrm>
            <a:prstGeom prst="rect">
              <a:avLst/>
            </a:prstGeom>
          </p:spPr>
        </p:pic>
        <p:pic>
          <p:nvPicPr>
            <p:cNvPr id="8" name="Resim 7"/>
            <p:cNvPicPr>
              <a:picLocks noChangeAspect="1"/>
            </p:cNvPicPr>
            <p:nvPr/>
          </p:nvPicPr>
          <p:blipFill>
            <a:blip r:embed="rId4"/>
            <a:stretch>
              <a:fillRect/>
            </a:stretch>
          </p:blipFill>
          <p:spPr>
            <a:xfrm>
              <a:off x="123567" y="4028046"/>
              <a:ext cx="3940433" cy="2760105"/>
            </a:xfrm>
            <a:prstGeom prst="rect">
              <a:avLst/>
            </a:prstGeom>
          </p:spPr>
        </p:pic>
        <p:pic>
          <p:nvPicPr>
            <p:cNvPr id="9" name="Resim 8"/>
            <p:cNvPicPr>
              <a:picLocks noChangeAspect="1"/>
            </p:cNvPicPr>
            <p:nvPr/>
          </p:nvPicPr>
          <p:blipFill>
            <a:blip r:embed="rId5"/>
            <a:stretch>
              <a:fillRect/>
            </a:stretch>
          </p:blipFill>
          <p:spPr>
            <a:xfrm>
              <a:off x="123567" y="1361244"/>
              <a:ext cx="3940433" cy="2587393"/>
            </a:xfrm>
            <a:prstGeom prst="rect">
              <a:avLst/>
            </a:prstGeom>
          </p:spPr>
        </p:pic>
      </p:grpSp>
    </p:spTree>
    <p:extLst>
      <p:ext uri="{BB962C8B-B14F-4D97-AF65-F5344CB8AC3E}">
        <p14:creationId xmlns:p14="http://schemas.microsoft.com/office/powerpoint/2010/main" val="715714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çerik Yer Tutucusu 3">
            <a:extLst>
              <a:ext uri="{FF2B5EF4-FFF2-40B4-BE49-F238E27FC236}">
                <a16:creationId xmlns:a16="http://schemas.microsoft.com/office/drawing/2014/main" id="{85B2B4C3-4E2B-4DC6-8E50-45679A5F1D3F}"/>
              </a:ext>
            </a:extLst>
          </p:cNvPr>
          <p:cNvSpPr txBox="1">
            <a:spLocks/>
          </p:cNvSpPr>
          <p:nvPr/>
        </p:nvSpPr>
        <p:spPr>
          <a:xfrm>
            <a:off x="2909611" y="4764544"/>
            <a:ext cx="3680254" cy="13912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t>2017 Kiev/</a:t>
            </a:r>
            <a:r>
              <a:rPr lang="tr-TR" sz="1800" dirty="0" err="1"/>
              <a:t>Ukraine</a:t>
            </a:r>
            <a:endParaRPr lang="tr-TR" sz="1800" dirty="0"/>
          </a:p>
          <a:p>
            <a:r>
              <a:rPr lang="tr-TR" sz="1800" dirty="0"/>
              <a:t>2018 İstanbul/Türkiye</a:t>
            </a:r>
          </a:p>
          <a:p>
            <a:r>
              <a:rPr lang="tr-TR" sz="1800" dirty="0"/>
              <a:t>2019 </a:t>
            </a:r>
            <a:r>
              <a:rPr lang="tr-TR" sz="1800" dirty="0" err="1"/>
              <a:t>Budapest</a:t>
            </a:r>
            <a:r>
              <a:rPr lang="tr-TR" sz="1800" dirty="0"/>
              <a:t>/</a:t>
            </a:r>
            <a:r>
              <a:rPr lang="tr-TR" sz="1800" dirty="0" err="1"/>
              <a:t>Hungary</a:t>
            </a:r>
            <a:endParaRPr lang="tr-TR" sz="1800" dirty="0"/>
          </a:p>
          <a:p>
            <a:r>
              <a:rPr lang="tr-TR" sz="1800" dirty="0"/>
              <a:t>2020 Kiev /</a:t>
            </a:r>
            <a:r>
              <a:rPr lang="tr-TR" sz="1800" dirty="0" err="1"/>
              <a:t>Ukraine</a:t>
            </a:r>
            <a:endParaRPr lang="tr-TR" sz="1800" dirty="0"/>
          </a:p>
          <a:p>
            <a:r>
              <a:rPr lang="tr-TR" sz="1800" dirty="0"/>
              <a:t>2021 Eskişehir/Türkiye</a:t>
            </a:r>
          </a:p>
        </p:txBody>
      </p:sp>
      <p:sp>
        <p:nvSpPr>
          <p:cNvPr id="2" name="Slayt Numarası Yer Tutucusu 1">
            <a:extLst>
              <a:ext uri="{FF2B5EF4-FFF2-40B4-BE49-F238E27FC236}">
                <a16:creationId xmlns:a16="http://schemas.microsoft.com/office/drawing/2014/main" id="{9180AD7D-A67E-B6E3-0FF3-1145EE28B4BE}"/>
              </a:ext>
            </a:extLst>
          </p:cNvPr>
          <p:cNvSpPr>
            <a:spLocks noGrp="1"/>
          </p:cNvSpPr>
          <p:nvPr>
            <p:ph type="sldNum" sz="quarter" idx="12"/>
          </p:nvPr>
        </p:nvSpPr>
        <p:spPr/>
        <p:txBody>
          <a:bodyPr/>
          <a:lstStyle/>
          <a:p>
            <a:fld id="{D33D9425-4C17-4553-9890-B586AD5FE55E}" type="slidenum">
              <a:rPr lang="tr-TR" smtClean="0"/>
              <a:pPr/>
              <a:t>27</a:t>
            </a:fld>
            <a:endParaRPr lang="tr-TR" dirty="0"/>
          </a:p>
        </p:txBody>
      </p:sp>
      <p:sp>
        <p:nvSpPr>
          <p:cNvPr id="17" name="İçerik Yer Tutucusu 3">
            <a:extLst>
              <a:ext uri="{FF2B5EF4-FFF2-40B4-BE49-F238E27FC236}">
                <a16:creationId xmlns:a16="http://schemas.microsoft.com/office/drawing/2014/main" id="{E71BF08B-499A-6400-DC01-B32766CE959C}"/>
              </a:ext>
            </a:extLst>
          </p:cNvPr>
          <p:cNvSpPr txBox="1">
            <a:spLocks/>
          </p:cNvSpPr>
          <p:nvPr/>
        </p:nvSpPr>
        <p:spPr>
          <a:xfrm>
            <a:off x="6443467" y="4761729"/>
            <a:ext cx="3680254" cy="15946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1800" dirty="0"/>
              <a:t>2022 Maribor/Slovenia</a:t>
            </a:r>
          </a:p>
          <a:p>
            <a:r>
              <a:rPr lang="tr-TR" sz="1800" dirty="0"/>
              <a:t>2023 Warsaw/Poland </a:t>
            </a:r>
            <a:endParaRPr lang="en-US" sz="1800" dirty="0"/>
          </a:p>
          <a:p>
            <a:r>
              <a:rPr lang="en-US" sz="1800" dirty="0"/>
              <a:t>2024 Las Vegas/USA </a:t>
            </a:r>
            <a:endParaRPr lang="tr-TR" sz="1800" dirty="0"/>
          </a:p>
          <a:p>
            <a:r>
              <a:rPr lang="tr-TR" sz="1800" dirty="0"/>
              <a:t>2025 </a:t>
            </a:r>
            <a:r>
              <a:rPr lang="tr-TR" sz="1800" dirty="0" err="1"/>
              <a:t>Lviv</a:t>
            </a:r>
            <a:r>
              <a:rPr lang="tr-TR" sz="1800" dirty="0"/>
              <a:t>/</a:t>
            </a:r>
            <a:r>
              <a:rPr lang="tr-TR" sz="1800" dirty="0" err="1"/>
              <a:t>Ukraine</a:t>
            </a:r>
            <a:endParaRPr lang="tr-TR" sz="1800" dirty="0"/>
          </a:p>
          <a:p>
            <a:r>
              <a:rPr lang="tr-TR" sz="1800" dirty="0">
                <a:solidFill>
                  <a:srgbClr val="FF0000"/>
                </a:solidFill>
              </a:rPr>
              <a:t>2026 </a:t>
            </a:r>
            <a:r>
              <a:rPr lang="tr-TR" sz="1800" dirty="0" err="1">
                <a:solidFill>
                  <a:srgbClr val="FF0000"/>
                </a:solidFill>
              </a:rPr>
              <a:t>Ozbekhistan</a:t>
            </a:r>
            <a:r>
              <a:rPr lang="tr-TR" sz="1800" dirty="0">
                <a:solidFill>
                  <a:srgbClr val="FF0000"/>
                </a:solidFill>
              </a:rPr>
              <a:t> (Planning)</a:t>
            </a:r>
            <a:endParaRPr lang="en-US" sz="1800" dirty="0">
              <a:solidFill>
                <a:srgbClr val="FF0000"/>
              </a:solidFill>
            </a:endParaRPr>
          </a:p>
          <a:p>
            <a:endParaRPr lang="en-US" sz="1800" dirty="0">
              <a:solidFill>
                <a:srgbClr val="C00000"/>
              </a:solidFill>
            </a:endParaRPr>
          </a:p>
        </p:txBody>
      </p:sp>
      <p:pic>
        <p:nvPicPr>
          <p:cNvPr id="11" name="Resim 10"/>
          <p:cNvPicPr>
            <a:picLocks noChangeAspect="1"/>
          </p:cNvPicPr>
          <p:nvPr/>
        </p:nvPicPr>
        <p:blipFill>
          <a:blip r:embed="rId3">
            <a:extLst>
              <a:ext uri="{28A0092B-C50C-407E-A947-70E740481C1C}">
                <a14:useLocalDpi xmlns:a14="http://schemas.microsoft.com/office/drawing/2010/main" val="0"/>
              </a:ext>
            </a:extLst>
          </a:blip>
          <a:srcRect/>
          <a:stretch/>
        </p:blipFill>
        <p:spPr>
          <a:xfrm>
            <a:off x="480059" y="1639246"/>
            <a:ext cx="10759885" cy="2635330"/>
          </a:xfrm>
          <a:prstGeom prst="rect">
            <a:avLst/>
          </a:prstGeom>
        </p:spPr>
      </p:pic>
      <p:sp>
        <p:nvSpPr>
          <p:cNvPr id="9" name="Заголовок 1">
            <a:extLst>
              <a:ext uri="{FF2B5EF4-FFF2-40B4-BE49-F238E27FC236}">
                <a16:creationId xmlns:a16="http://schemas.microsoft.com/office/drawing/2014/main" id="{91DA739E-8705-4099-9BA4-04E48F39A329}"/>
              </a:ext>
            </a:extLst>
          </p:cNvPr>
          <p:cNvSpPr txBox="1">
            <a:spLocks/>
          </p:cNvSpPr>
          <p:nvPr/>
        </p:nvSpPr>
        <p:spPr>
          <a:xfrm>
            <a:off x="2261843" y="747046"/>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cxnSp>
        <p:nvCxnSpPr>
          <p:cNvPr id="18" name="Düz Bağlayıcı 17">
            <a:extLst>
              <a:ext uri="{FF2B5EF4-FFF2-40B4-BE49-F238E27FC236}">
                <a16:creationId xmlns:a16="http://schemas.microsoft.com/office/drawing/2014/main" id="{62A998FC-0022-4F00-B91B-80636A47F0F7}"/>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07686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A89DD7B9-8D9D-4F61-B0B6-F519B67693E8}"/>
              </a:ext>
            </a:extLst>
          </p:cNvPr>
          <p:cNvSpPr txBox="1">
            <a:spLocks/>
          </p:cNvSpPr>
          <p:nvPr/>
        </p:nvSpPr>
        <p:spPr>
          <a:xfrm>
            <a:off x="123567" y="790589"/>
            <a:ext cx="11778697" cy="508440"/>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pPr algn="ctr"/>
            <a:r>
              <a:rPr lang="tr-TR" sz="3000" b="1" dirty="0">
                <a:latin typeface="+mn-lt"/>
              </a:rPr>
              <a:t>International Symposiums </a:t>
            </a:r>
            <a:r>
              <a:rPr lang="tr-TR" sz="3000" b="1" dirty="0" err="1">
                <a:latin typeface="+mn-lt"/>
              </a:rPr>
              <a:t>and</a:t>
            </a:r>
            <a:r>
              <a:rPr lang="tr-TR" sz="3000" b="1" dirty="0">
                <a:latin typeface="+mn-lt"/>
              </a:rPr>
              <a:t> </a:t>
            </a:r>
            <a:r>
              <a:rPr lang="tr-TR" sz="3000" b="1" dirty="0" err="1">
                <a:latin typeface="+mn-lt"/>
              </a:rPr>
              <a:t>Activities</a:t>
            </a:r>
            <a:r>
              <a:rPr lang="tr-TR" sz="3000" b="1" dirty="0">
                <a:latin typeface="+mn-lt"/>
              </a:rPr>
              <a:t> (ISEAS’24-Las </a:t>
            </a:r>
            <a:r>
              <a:rPr lang="tr-TR" sz="3000" b="1" dirty="0" err="1">
                <a:latin typeface="+mn-lt"/>
              </a:rPr>
              <a:t>Vegas</a:t>
            </a:r>
            <a:r>
              <a:rPr lang="tr-TR" sz="3000" b="1" dirty="0">
                <a:latin typeface="+mn-lt"/>
              </a:rPr>
              <a:t>-USA)</a:t>
            </a:r>
            <a:endParaRPr lang="ru-RU" sz="3000" b="1" dirty="0">
              <a:latin typeface="+mn-lt"/>
            </a:endParaRPr>
          </a:p>
        </p:txBody>
      </p:sp>
      <p:grpSp>
        <p:nvGrpSpPr>
          <p:cNvPr id="14" name="Grup 13"/>
          <p:cNvGrpSpPr/>
          <p:nvPr/>
        </p:nvGrpSpPr>
        <p:grpSpPr>
          <a:xfrm>
            <a:off x="72571" y="1436915"/>
            <a:ext cx="12004244" cy="5342058"/>
            <a:chOff x="0" y="1252440"/>
            <a:chExt cx="12491350" cy="5558827"/>
          </a:xfrm>
        </p:grpSpPr>
        <p:grpSp>
          <p:nvGrpSpPr>
            <p:cNvPr id="12" name="Grup 11"/>
            <p:cNvGrpSpPr/>
            <p:nvPr/>
          </p:nvGrpSpPr>
          <p:grpSpPr>
            <a:xfrm>
              <a:off x="0" y="1252440"/>
              <a:ext cx="6712858" cy="5558827"/>
              <a:chOff x="415573" y="1596570"/>
              <a:chExt cx="7426621" cy="6149885"/>
            </a:xfrm>
          </p:grpSpPr>
          <p:pic>
            <p:nvPicPr>
              <p:cNvPr id="3" name="Resim 2"/>
              <p:cNvPicPr>
                <a:picLocks noChangeAspect="1"/>
              </p:cNvPicPr>
              <p:nvPr/>
            </p:nvPicPr>
            <p:blipFill>
              <a:blip r:embed="rId2"/>
              <a:stretch>
                <a:fillRect/>
              </a:stretch>
            </p:blipFill>
            <p:spPr>
              <a:xfrm>
                <a:off x="415573" y="4529525"/>
                <a:ext cx="7426621" cy="3216930"/>
              </a:xfrm>
              <a:prstGeom prst="rect">
                <a:avLst/>
              </a:prstGeom>
            </p:spPr>
          </p:pic>
          <p:pic>
            <p:nvPicPr>
              <p:cNvPr id="11" name="Resim 10"/>
              <p:cNvPicPr>
                <a:picLocks noChangeAspect="1"/>
              </p:cNvPicPr>
              <p:nvPr/>
            </p:nvPicPr>
            <p:blipFill rotWithShape="1">
              <a:blip r:embed="rId3"/>
              <a:srcRect r="917" b="21646"/>
              <a:stretch/>
            </p:blipFill>
            <p:spPr>
              <a:xfrm>
                <a:off x="415573" y="1596570"/>
                <a:ext cx="7424591" cy="2843021"/>
              </a:xfrm>
              <a:prstGeom prst="rect">
                <a:avLst/>
              </a:prstGeom>
            </p:spPr>
          </p:pic>
        </p:grpSp>
        <p:pic>
          <p:nvPicPr>
            <p:cNvPr id="13" name="Resim 12"/>
            <p:cNvPicPr>
              <a:picLocks noChangeAspect="1"/>
            </p:cNvPicPr>
            <p:nvPr/>
          </p:nvPicPr>
          <p:blipFill>
            <a:blip r:embed="rId4"/>
            <a:stretch>
              <a:fillRect/>
            </a:stretch>
          </p:blipFill>
          <p:spPr>
            <a:xfrm>
              <a:off x="6766442" y="1252440"/>
              <a:ext cx="5724908" cy="5558827"/>
            </a:xfrm>
            <a:prstGeom prst="rect">
              <a:avLst/>
            </a:prstGeom>
          </p:spPr>
        </p:pic>
      </p:grpSp>
    </p:spTree>
    <p:extLst>
      <p:ext uri="{BB962C8B-B14F-4D97-AF65-F5344CB8AC3E}">
        <p14:creationId xmlns:p14="http://schemas.microsoft.com/office/powerpoint/2010/main" val="33116478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A89DD7B9-8D9D-4F61-B0B6-F519B67693E8}"/>
              </a:ext>
            </a:extLst>
          </p:cNvPr>
          <p:cNvSpPr txBox="1">
            <a:spLocks/>
          </p:cNvSpPr>
          <p:nvPr/>
        </p:nvSpPr>
        <p:spPr>
          <a:xfrm>
            <a:off x="123567" y="747046"/>
            <a:ext cx="11778697"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pPr algn="ctr"/>
            <a:r>
              <a:rPr lang="tr-TR" sz="3000" b="1" dirty="0">
                <a:latin typeface="+mn-lt"/>
              </a:rPr>
              <a:t>International Symposiums </a:t>
            </a:r>
            <a:r>
              <a:rPr lang="tr-TR" sz="3000" b="1" dirty="0" err="1">
                <a:latin typeface="+mn-lt"/>
              </a:rPr>
              <a:t>and</a:t>
            </a:r>
            <a:r>
              <a:rPr lang="tr-TR" sz="3000" b="1" dirty="0">
                <a:latin typeface="+mn-lt"/>
              </a:rPr>
              <a:t> </a:t>
            </a:r>
            <a:r>
              <a:rPr lang="tr-TR" sz="3000" b="1" dirty="0" err="1">
                <a:latin typeface="+mn-lt"/>
              </a:rPr>
              <a:t>Activities</a:t>
            </a:r>
            <a:r>
              <a:rPr lang="tr-TR" sz="3000" b="1" dirty="0">
                <a:latin typeface="+mn-lt"/>
              </a:rPr>
              <a:t> (ISEAS’25-Lviv-Ukraine)</a:t>
            </a:r>
            <a:endParaRPr lang="ru-RU" sz="3000" b="1" dirty="0">
              <a:latin typeface="+mn-lt"/>
            </a:endParaRPr>
          </a:p>
        </p:txBody>
      </p:sp>
      <p:grpSp>
        <p:nvGrpSpPr>
          <p:cNvPr id="10" name="Grup 9"/>
          <p:cNvGrpSpPr/>
          <p:nvPr/>
        </p:nvGrpSpPr>
        <p:grpSpPr>
          <a:xfrm>
            <a:off x="1752239" y="1481495"/>
            <a:ext cx="8687522" cy="5298645"/>
            <a:chOff x="63882" y="1202643"/>
            <a:chExt cx="9144722" cy="5577498"/>
          </a:xfrm>
        </p:grpSpPr>
        <p:pic>
          <p:nvPicPr>
            <p:cNvPr id="6" name="Resim 5"/>
            <p:cNvPicPr>
              <a:picLocks noChangeAspect="1"/>
            </p:cNvPicPr>
            <p:nvPr/>
          </p:nvPicPr>
          <p:blipFill rotWithShape="1">
            <a:blip r:embed="rId2"/>
            <a:srcRect b="26641"/>
            <a:stretch/>
          </p:blipFill>
          <p:spPr>
            <a:xfrm>
              <a:off x="63882" y="4145521"/>
              <a:ext cx="4804962" cy="2634620"/>
            </a:xfrm>
            <a:prstGeom prst="rect">
              <a:avLst/>
            </a:prstGeom>
          </p:spPr>
        </p:pic>
        <p:grpSp>
          <p:nvGrpSpPr>
            <p:cNvPr id="8" name="Grup 7"/>
            <p:cNvGrpSpPr/>
            <p:nvPr/>
          </p:nvGrpSpPr>
          <p:grpSpPr>
            <a:xfrm>
              <a:off x="63882" y="1202643"/>
              <a:ext cx="9144722" cy="2895378"/>
              <a:chOff x="63882" y="1505786"/>
              <a:chExt cx="10565952" cy="3345364"/>
            </a:xfrm>
          </p:grpSpPr>
          <p:pic>
            <p:nvPicPr>
              <p:cNvPr id="5" name="Resim 4"/>
              <p:cNvPicPr>
                <a:picLocks noChangeAspect="1"/>
              </p:cNvPicPr>
              <p:nvPr/>
            </p:nvPicPr>
            <p:blipFill>
              <a:blip r:embed="rId3"/>
              <a:stretch>
                <a:fillRect/>
              </a:stretch>
            </p:blipFill>
            <p:spPr>
              <a:xfrm>
                <a:off x="63882" y="1505786"/>
                <a:ext cx="5551727" cy="3345364"/>
              </a:xfrm>
              <a:prstGeom prst="rect">
                <a:avLst/>
              </a:prstGeom>
            </p:spPr>
          </p:pic>
          <p:pic>
            <p:nvPicPr>
              <p:cNvPr id="7" name="Resim 6"/>
              <p:cNvPicPr>
                <a:picLocks noChangeAspect="1"/>
              </p:cNvPicPr>
              <p:nvPr/>
            </p:nvPicPr>
            <p:blipFill>
              <a:blip r:embed="rId4"/>
              <a:stretch>
                <a:fillRect/>
              </a:stretch>
            </p:blipFill>
            <p:spPr>
              <a:xfrm>
                <a:off x="5663439" y="1505786"/>
                <a:ext cx="4966395" cy="3345364"/>
              </a:xfrm>
              <a:prstGeom prst="rect">
                <a:avLst/>
              </a:prstGeom>
            </p:spPr>
          </p:pic>
        </p:grpSp>
        <p:pic>
          <p:nvPicPr>
            <p:cNvPr id="9" name="Resim 8"/>
            <p:cNvPicPr>
              <a:picLocks noChangeAspect="1"/>
            </p:cNvPicPr>
            <p:nvPr/>
          </p:nvPicPr>
          <p:blipFill rotWithShape="1">
            <a:blip r:embed="rId5"/>
            <a:srcRect t="23822"/>
            <a:stretch/>
          </p:blipFill>
          <p:spPr>
            <a:xfrm>
              <a:off x="4910241" y="4139647"/>
              <a:ext cx="4298363" cy="2640493"/>
            </a:xfrm>
            <a:prstGeom prst="rect">
              <a:avLst/>
            </a:prstGeom>
          </p:spPr>
        </p:pic>
      </p:grpSp>
    </p:spTree>
    <p:extLst>
      <p:ext uri="{BB962C8B-B14F-4D97-AF65-F5344CB8AC3E}">
        <p14:creationId xmlns:p14="http://schemas.microsoft.com/office/powerpoint/2010/main" val="4237652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E8572B53-F8F1-0B09-2373-6254C704ED81}"/>
              </a:ext>
            </a:extLst>
          </p:cNvPr>
          <p:cNvSpPr>
            <a:spLocks noGrp="1"/>
          </p:cNvSpPr>
          <p:nvPr>
            <p:ph type="sldNum" sz="quarter" idx="12"/>
          </p:nvPr>
        </p:nvSpPr>
        <p:spPr/>
        <p:txBody>
          <a:bodyPr/>
          <a:lstStyle/>
          <a:p>
            <a:fld id="{D33D9425-4C17-4553-9890-B586AD5FE55E}" type="slidenum">
              <a:rPr lang="tr-TR" smtClean="0"/>
              <a:pPr/>
              <a:t>30</a:t>
            </a:fld>
            <a:endParaRPr lang="tr-TR" dirty="0"/>
          </a:p>
        </p:txBody>
      </p:sp>
      <p:pic>
        <p:nvPicPr>
          <p:cNvPr id="16" name="Picture 15">
            <a:extLst>
              <a:ext uri="{FF2B5EF4-FFF2-40B4-BE49-F238E27FC236}">
                <a16:creationId xmlns:a16="http://schemas.microsoft.com/office/drawing/2014/main" id="{65069DAF-0228-F8FB-6CE0-09D24A116619}"/>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15961" t="183" r="14320" b="-183"/>
          <a:stretch/>
        </p:blipFill>
        <p:spPr>
          <a:xfrm>
            <a:off x="5574536" y="3309257"/>
            <a:ext cx="3725107" cy="3559760"/>
          </a:xfrm>
          <a:prstGeom prst="rect">
            <a:avLst/>
          </a:prstGeom>
        </p:spPr>
      </p:pic>
      <p:pic>
        <p:nvPicPr>
          <p:cNvPr id="20" name="Picture 19">
            <a:extLst>
              <a:ext uri="{FF2B5EF4-FFF2-40B4-BE49-F238E27FC236}">
                <a16:creationId xmlns:a16="http://schemas.microsoft.com/office/drawing/2014/main" id="{7BBC891F-1CB2-8489-F8A4-502EBB65F7B0}"/>
              </a:ext>
            </a:extLst>
          </p:cNvPr>
          <p:cNvPicPr>
            <a:picLocks noChangeAspect="1"/>
          </p:cNvPicPr>
          <p:nvPr/>
        </p:nvPicPr>
        <p:blipFill rotWithShape="1">
          <a:blip r:embed="rId4">
            <a:extLst>
              <a:ext uri="{28A0092B-C50C-407E-A947-70E740481C1C}">
                <a14:useLocalDpi xmlns:a14="http://schemas.microsoft.com/office/drawing/2010/main" val="0"/>
              </a:ext>
            </a:extLst>
          </a:blip>
          <a:srcRect t="9217" b="3488"/>
          <a:stretch/>
        </p:blipFill>
        <p:spPr>
          <a:xfrm>
            <a:off x="-75301" y="3571248"/>
            <a:ext cx="5649837" cy="3286752"/>
          </a:xfrm>
          <a:prstGeom prst="rect">
            <a:avLst/>
          </a:prstGeom>
        </p:spPr>
      </p:pic>
      <p:sp>
        <p:nvSpPr>
          <p:cNvPr id="21" name="İçerik Yer Tutucusu 8">
            <a:extLst>
              <a:ext uri="{FF2B5EF4-FFF2-40B4-BE49-F238E27FC236}">
                <a16:creationId xmlns:a16="http://schemas.microsoft.com/office/drawing/2014/main" id="{6D70F921-25CE-D08C-1FC4-B7351B57E136}"/>
              </a:ext>
            </a:extLst>
          </p:cNvPr>
          <p:cNvSpPr txBox="1">
            <a:spLocks/>
          </p:cNvSpPr>
          <p:nvPr/>
        </p:nvSpPr>
        <p:spPr>
          <a:xfrm>
            <a:off x="9397427" y="2311226"/>
            <a:ext cx="2801767" cy="3771975"/>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tr-TR" sz="2400" dirty="0"/>
              <a:t>2018 İstanbul/Türkiye</a:t>
            </a:r>
          </a:p>
          <a:p>
            <a:r>
              <a:rPr lang="tr-TR" sz="2400" dirty="0"/>
              <a:t>2019 Amsterdam/</a:t>
            </a:r>
            <a:r>
              <a:rPr lang="tr-TR" sz="2400" dirty="0" err="1"/>
              <a:t>Netherlands</a:t>
            </a:r>
            <a:endParaRPr lang="tr-TR" sz="2400" dirty="0"/>
          </a:p>
          <a:p>
            <a:r>
              <a:rPr lang="tr-TR" sz="2400" dirty="0"/>
              <a:t>2020 Kiev/</a:t>
            </a:r>
            <a:r>
              <a:rPr lang="tr-TR" sz="2400" dirty="0" err="1"/>
              <a:t>Ukraine</a:t>
            </a:r>
            <a:endParaRPr lang="tr-TR" sz="2400" dirty="0"/>
          </a:p>
          <a:p>
            <a:r>
              <a:rPr lang="tr-TR" sz="2400" dirty="0"/>
              <a:t>2021 </a:t>
            </a:r>
            <a:r>
              <a:rPr lang="tr-TR" sz="2400" dirty="0" err="1"/>
              <a:t>Budapest</a:t>
            </a:r>
            <a:r>
              <a:rPr lang="tr-TR" sz="2400" dirty="0"/>
              <a:t>/</a:t>
            </a:r>
            <a:r>
              <a:rPr lang="tr-TR" sz="2400" dirty="0" err="1"/>
              <a:t>Hungary</a:t>
            </a:r>
            <a:endParaRPr lang="tr-TR" sz="2400" dirty="0"/>
          </a:p>
          <a:p>
            <a:r>
              <a:rPr lang="tr-TR" sz="2400" dirty="0"/>
              <a:t>2022 Belgrad/</a:t>
            </a:r>
            <a:r>
              <a:rPr lang="tr-TR" sz="2400" dirty="0" err="1"/>
              <a:t>Serbia</a:t>
            </a:r>
            <a:endParaRPr lang="tr-TR" sz="2400" dirty="0"/>
          </a:p>
          <a:p>
            <a:r>
              <a:rPr lang="tr-TR" sz="2400" dirty="0"/>
              <a:t>2023 Hanoi, Vietnam </a:t>
            </a:r>
            <a:endParaRPr lang="en-US" sz="2400" dirty="0"/>
          </a:p>
          <a:p>
            <a:r>
              <a:rPr lang="en-US" sz="2400" dirty="0"/>
              <a:t>2024 Ho Chi Ming City, Vietnam</a:t>
            </a:r>
            <a:endParaRPr lang="tr-TR" sz="2400" dirty="0"/>
          </a:p>
          <a:p>
            <a:r>
              <a:rPr lang="tr-TR" sz="2400" dirty="0">
                <a:solidFill>
                  <a:srgbClr val="C00000"/>
                </a:solidFill>
              </a:rPr>
              <a:t>2025 </a:t>
            </a:r>
            <a:r>
              <a:rPr lang="en-US" sz="2400" dirty="0" err="1">
                <a:solidFill>
                  <a:srgbClr val="C00000"/>
                </a:solidFill>
              </a:rPr>
              <a:t>Almati</a:t>
            </a:r>
            <a:r>
              <a:rPr lang="tr-TR" sz="2400" dirty="0">
                <a:solidFill>
                  <a:srgbClr val="C00000"/>
                </a:solidFill>
              </a:rPr>
              <a:t>, </a:t>
            </a:r>
            <a:r>
              <a:rPr lang="en-US" sz="2400" dirty="0">
                <a:solidFill>
                  <a:srgbClr val="C00000"/>
                </a:solidFill>
              </a:rPr>
              <a:t>K</a:t>
            </a:r>
            <a:r>
              <a:rPr lang="tr-TR" sz="2400" dirty="0">
                <a:solidFill>
                  <a:srgbClr val="C00000"/>
                </a:solidFill>
              </a:rPr>
              <a:t>azakhstan</a:t>
            </a:r>
            <a:r>
              <a:rPr lang="en-US" sz="2400" dirty="0">
                <a:solidFill>
                  <a:srgbClr val="C00000"/>
                </a:solidFill>
              </a:rPr>
              <a:t> (National Aviation Academy)</a:t>
            </a:r>
          </a:p>
          <a:p>
            <a:r>
              <a:rPr lang="en-US" sz="2400" dirty="0">
                <a:solidFill>
                  <a:srgbClr val="C00000"/>
                </a:solidFill>
              </a:rPr>
              <a:t>2026 Amsterdam, Netherlands (Amsterdam University of Applied Sciences )</a:t>
            </a:r>
            <a:endParaRPr lang="tr-TR" sz="2400" dirty="0">
              <a:solidFill>
                <a:srgbClr val="C00000"/>
              </a:solidFill>
            </a:endParaRPr>
          </a:p>
        </p:txBody>
      </p:sp>
      <p:pic>
        <p:nvPicPr>
          <p:cNvPr id="6" name="Resim 5"/>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652969"/>
            <a:ext cx="9390233" cy="2296205"/>
          </a:xfrm>
          <a:prstGeom prst="rect">
            <a:avLst/>
          </a:prstGeom>
        </p:spPr>
      </p:pic>
      <p:sp>
        <p:nvSpPr>
          <p:cNvPr id="10" name="Заголовок 1">
            <a:extLst>
              <a:ext uri="{FF2B5EF4-FFF2-40B4-BE49-F238E27FC236}">
                <a16:creationId xmlns:a16="http://schemas.microsoft.com/office/drawing/2014/main" id="{2DD04FFB-D04F-4CA9-8450-992B0D6AFDF6}"/>
              </a:ext>
            </a:extLst>
          </p:cNvPr>
          <p:cNvSpPr txBox="1">
            <a:spLocks/>
          </p:cNvSpPr>
          <p:nvPr/>
        </p:nvSpPr>
        <p:spPr>
          <a:xfrm>
            <a:off x="2261843" y="747046"/>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cxnSp>
        <p:nvCxnSpPr>
          <p:cNvPr id="17" name="Düz Bağlayıcı 16">
            <a:extLst>
              <a:ext uri="{FF2B5EF4-FFF2-40B4-BE49-F238E27FC236}">
                <a16:creationId xmlns:a16="http://schemas.microsoft.com/office/drawing/2014/main" id="{61569117-687B-4532-8F35-326D931C3C0E}"/>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61953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5C398F6C-6DCF-495B-B765-1D05E5E63F80}"/>
              </a:ext>
            </a:extLst>
          </p:cNvPr>
          <p:cNvSpPr txBox="1">
            <a:spLocks/>
          </p:cNvSpPr>
          <p:nvPr/>
        </p:nvSpPr>
        <p:spPr>
          <a:xfrm>
            <a:off x="87085" y="747046"/>
            <a:ext cx="1198867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pPr algn="ctr"/>
            <a:r>
              <a:rPr lang="tr-TR" sz="3000" b="1" dirty="0">
                <a:latin typeface="+mn-lt"/>
              </a:rPr>
              <a:t>International Symposiums </a:t>
            </a:r>
            <a:r>
              <a:rPr lang="tr-TR" sz="3000" b="1" dirty="0" err="1">
                <a:latin typeface="+mn-lt"/>
              </a:rPr>
              <a:t>and</a:t>
            </a:r>
            <a:r>
              <a:rPr lang="tr-TR" sz="3000" b="1" dirty="0">
                <a:latin typeface="+mn-lt"/>
              </a:rPr>
              <a:t> </a:t>
            </a:r>
            <a:r>
              <a:rPr lang="tr-TR" sz="3000" b="1" dirty="0" err="1">
                <a:latin typeface="+mn-lt"/>
              </a:rPr>
              <a:t>Activities</a:t>
            </a:r>
            <a:r>
              <a:rPr lang="tr-TR" sz="3000" b="1" dirty="0">
                <a:latin typeface="+mn-lt"/>
              </a:rPr>
              <a:t> </a:t>
            </a:r>
          </a:p>
          <a:p>
            <a:pPr algn="ctr"/>
            <a:r>
              <a:rPr lang="tr-TR" sz="3000" b="1" dirty="0">
                <a:latin typeface="+mn-lt"/>
              </a:rPr>
              <a:t>(ISATECH’24-Ho </a:t>
            </a:r>
            <a:r>
              <a:rPr lang="tr-TR" sz="3000" b="1" dirty="0" err="1">
                <a:latin typeface="+mn-lt"/>
              </a:rPr>
              <a:t>Chi</a:t>
            </a:r>
            <a:r>
              <a:rPr lang="tr-TR" sz="3000" b="1" dirty="0">
                <a:latin typeface="+mn-lt"/>
              </a:rPr>
              <a:t> </a:t>
            </a:r>
            <a:r>
              <a:rPr lang="tr-TR" sz="3000" b="1" dirty="0" err="1">
                <a:latin typeface="+mn-lt"/>
              </a:rPr>
              <a:t>Minh</a:t>
            </a:r>
            <a:r>
              <a:rPr lang="tr-TR" sz="3000" b="1" dirty="0">
                <a:latin typeface="+mn-lt"/>
              </a:rPr>
              <a:t> City-Vietnam)</a:t>
            </a:r>
            <a:endParaRPr lang="ru-RU" sz="3000" b="1" dirty="0">
              <a:latin typeface="+mn-lt"/>
            </a:endParaRPr>
          </a:p>
        </p:txBody>
      </p:sp>
      <p:grpSp>
        <p:nvGrpSpPr>
          <p:cNvPr id="11" name="Grup 10"/>
          <p:cNvGrpSpPr/>
          <p:nvPr/>
        </p:nvGrpSpPr>
        <p:grpSpPr>
          <a:xfrm>
            <a:off x="196850" y="1667265"/>
            <a:ext cx="11878909" cy="5057385"/>
            <a:chOff x="1" y="1657350"/>
            <a:chExt cx="12677436" cy="5162910"/>
          </a:xfrm>
        </p:grpSpPr>
        <p:pic>
          <p:nvPicPr>
            <p:cNvPr id="4" name="Picture 5">
              <a:extLst>
                <a:ext uri="{FF2B5EF4-FFF2-40B4-BE49-F238E27FC236}">
                  <a16:creationId xmlns:a16="http://schemas.microsoft.com/office/drawing/2014/main" id="{07CECECC-E94E-81F0-3D74-B78C1C62FF7E}"/>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6494" t="36888" r="2317" b="8799"/>
            <a:stretch/>
          </p:blipFill>
          <p:spPr>
            <a:xfrm>
              <a:off x="3881147" y="4635499"/>
              <a:ext cx="5505598" cy="2184761"/>
            </a:xfrm>
            <a:prstGeom prst="rect">
              <a:avLst/>
            </a:prstGeom>
          </p:spPr>
        </p:pic>
        <p:pic>
          <p:nvPicPr>
            <p:cNvPr id="7" name="Resim 6"/>
            <p:cNvPicPr>
              <a:picLocks noChangeAspect="1"/>
            </p:cNvPicPr>
            <p:nvPr/>
          </p:nvPicPr>
          <p:blipFill>
            <a:blip r:embed="rId3"/>
            <a:stretch>
              <a:fillRect/>
            </a:stretch>
          </p:blipFill>
          <p:spPr>
            <a:xfrm>
              <a:off x="978996" y="1667265"/>
              <a:ext cx="3867510" cy="2929327"/>
            </a:xfrm>
            <a:prstGeom prst="rect">
              <a:avLst/>
            </a:prstGeom>
          </p:spPr>
        </p:pic>
        <p:pic>
          <p:nvPicPr>
            <p:cNvPr id="8" name="Resim 7"/>
            <p:cNvPicPr>
              <a:picLocks noChangeAspect="1"/>
            </p:cNvPicPr>
            <p:nvPr/>
          </p:nvPicPr>
          <p:blipFill rotWithShape="1">
            <a:blip r:embed="rId4"/>
            <a:srcRect t="4751"/>
            <a:stretch/>
          </p:blipFill>
          <p:spPr>
            <a:xfrm>
              <a:off x="9419432" y="1657350"/>
              <a:ext cx="3258005" cy="5162910"/>
            </a:xfrm>
            <a:prstGeom prst="rect">
              <a:avLst/>
            </a:prstGeom>
          </p:spPr>
        </p:pic>
        <p:pic>
          <p:nvPicPr>
            <p:cNvPr id="9" name="Resim 8"/>
            <p:cNvPicPr>
              <a:picLocks noChangeAspect="1"/>
            </p:cNvPicPr>
            <p:nvPr/>
          </p:nvPicPr>
          <p:blipFill rotWithShape="1">
            <a:blip r:embed="rId5"/>
            <a:srcRect l="6977" t="23358" r="156" b="5439"/>
            <a:stretch/>
          </p:blipFill>
          <p:spPr>
            <a:xfrm>
              <a:off x="1" y="4635499"/>
              <a:ext cx="3867510" cy="2184761"/>
            </a:xfrm>
            <a:prstGeom prst="rect">
              <a:avLst/>
            </a:prstGeom>
          </p:spPr>
        </p:pic>
        <p:pic>
          <p:nvPicPr>
            <p:cNvPr id="10" name="Resim 9"/>
            <p:cNvPicPr>
              <a:picLocks noChangeAspect="1"/>
            </p:cNvPicPr>
            <p:nvPr/>
          </p:nvPicPr>
          <p:blipFill>
            <a:blip r:embed="rId6"/>
            <a:stretch>
              <a:fillRect/>
            </a:stretch>
          </p:blipFill>
          <p:spPr>
            <a:xfrm>
              <a:off x="4879193" y="1667265"/>
              <a:ext cx="4507552" cy="2929327"/>
            </a:xfrm>
            <a:prstGeom prst="rect">
              <a:avLst/>
            </a:prstGeom>
          </p:spPr>
        </p:pic>
      </p:grpSp>
    </p:spTree>
    <p:extLst>
      <p:ext uri="{BB962C8B-B14F-4D97-AF65-F5344CB8AC3E}">
        <p14:creationId xmlns:p14="http://schemas.microsoft.com/office/powerpoint/2010/main" val="3517027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5C398F6C-6DCF-495B-B765-1D05E5E63F80}"/>
              </a:ext>
            </a:extLst>
          </p:cNvPr>
          <p:cNvSpPr txBox="1">
            <a:spLocks/>
          </p:cNvSpPr>
          <p:nvPr/>
        </p:nvSpPr>
        <p:spPr>
          <a:xfrm>
            <a:off x="87085" y="747046"/>
            <a:ext cx="1198867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pPr algn="ctr"/>
            <a:r>
              <a:rPr lang="tr-TR" sz="3000" b="1" dirty="0">
                <a:latin typeface="+mn-lt"/>
              </a:rPr>
              <a:t>International Symposiums </a:t>
            </a:r>
            <a:r>
              <a:rPr lang="tr-TR" sz="3000" b="1" dirty="0" err="1">
                <a:latin typeface="+mn-lt"/>
              </a:rPr>
              <a:t>and</a:t>
            </a:r>
            <a:r>
              <a:rPr lang="tr-TR" sz="3000" b="1" dirty="0">
                <a:latin typeface="+mn-lt"/>
              </a:rPr>
              <a:t> </a:t>
            </a:r>
            <a:r>
              <a:rPr lang="tr-TR" sz="3000" b="1" dirty="0" err="1">
                <a:latin typeface="+mn-lt"/>
              </a:rPr>
              <a:t>Activities</a:t>
            </a:r>
            <a:r>
              <a:rPr lang="tr-TR" sz="3000" b="1" dirty="0">
                <a:latin typeface="+mn-lt"/>
              </a:rPr>
              <a:t> (ISATECH’25-Almaty-Kazakhstan</a:t>
            </a:r>
            <a:endParaRPr lang="ru-RU" sz="3000" b="1" dirty="0">
              <a:latin typeface="+mn-lt"/>
            </a:endParaRPr>
          </a:p>
        </p:txBody>
      </p:sp>
      <p:cxnSp>
        <p:nvCxnSpPr>
          <p:cNvPr id="6" name="Düz Bağlayıcı 5">
            <a:extLst>
              <a:ext uri="{FF2B5EF4-FFF2-40B4-BE49-F238E27FC236}">
                <a16:creationId xmlns:a16="http://schemas.microsoft.com/office/drawing/2014/main" id="{E8217330-ACF9-42B0-A1D2-194093BCDF98}"/>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grpSp>
        <p:nvGrpSpPr>
          <p:cNvPr id="11" name="Grup 10"/>
          <p:cNvGrpSpPr/>
          <p:nvPr/>
        </p:nvGrpSpPr>
        <p:grpSpPr>
          <a:xfrm>
            <a:off x="0" y="1688442"/>
            <a:ext cx="12213915" cy="5169557"/>
            <a:chOff x="0" y="1571557"/>
            <a:chExt cx="12490077" cy="5286443"/>
          </a:xfrm>
        </p:grpSpPr>
        <p:pic>
          <p:nvPicPr>
            <p:cNvPr id="4" name="Resim 3"/>
            <p:cNvPicPr>
              <a:picLocks noChangeAspect="1"/>
            </p:cNvPicPr>
            <p:nvPr/>
          </p:nvPicPr>
          <p:blipFill rotWithShape="1">
            <a:blip r:embed="rId2"/>
            <a:srcRect t="24473"/>
            <a:stretch/>
          </p:blipFill>
          <p:spPr>
            <a:xfrm>
              <a:off x="0" y="4070349"/>
              <a:ext cx="4768850" cy="2787651"/>
            </a:xfrm>
            <a:prstGeom prst="rect">
              <a:avLst/>
            </a:prstGeom>
          </p:spPr>
        </p:pic>
        <p:pic>
          <p:nvPicPr>
            <p:cNvPr id="8" name="Resim 7"/>
            <p:cNvPicPr>
              <a:picLocks noChangeAspect="1"/>
            </p:cNvPicPr>
            <p:nvPr/>
          </p:nvPicPr>
          <p:blipFill rotWithShape="1">
            <a:blip r:embed="rId3"/>
            <a:srcRect r="7683"/>
            <a:stretch/>
          </p:blipFill>
          <p:spPr>
            <a:xfrm>
              <a:off x="0" y="1571557"/>
              <a:ext cx="4756150" cy="2467375"/>
            </a:xfrm>
            <a:prstGeom prst="rect">
              <a:avLst/>
            </a:prstGeom>
          </p:spPr>
        </p:pic>
        <p:pic>
          <p:nvPicPr>
            <p:cNvPr id="10" name="Resim 9"/>
            <p:cNvPicPr>
              <a:picLocks noChangeAspect="1"/>
            </p:cNvPicPr>
            <p:nvPr/>
          </p:nvPicPr>
          <p:blipFill>
            <a:blip r:embed="rId4"/>
            <a:stretch>
              <a:fillRect/>
            </a:stretch>
          </p:blipFill>
          <p:spPr>
            <a:xfrm>
              <a:off x="8932741" y="1571557"/>
              <a:ext cx="3557336" cy="5286443"/>
            </a:xfrm>
            <a:prstGeom prst="rect">
              <a:avLst/>
            </a:prstGeom>
          </p:spPr>
        </p:pic>
      </p:grpSp>
      <p:pic>
        <p:nvPicPr>
          <p:cNvPr id="12" name="Resim 11"/>
          <p:cNvPicPr>
            <a:picLocks noChangeAspect="1"/>
          </p:cNvPicPr>
          <p:nvPr/>
        </p:nvPicPr>
        <p:blipFill rotWithShape="1">
          <a:blip r:embed="rId5"/>
          <a:srcRect t="15782"/>
          <a:stretch/>
        </p:blipFill>
        <p:spPr>
          <a:xfrm>
            <a:off x="4748671" y="4131984"/>
            <a:ext cx="3901300" cy="2767985"/>
          </a:xfrm>
          <a:prstGeom prst="rect">
            <a:avLst/>
          </a:prstGeom>
        </p:spPr>
      </p:pic>
      <p:pic>
        <p:nvPicPr>
          <p:cNvPr id="13" name="Resim 12"/>
          <p:cNvPicPr>
            <a:picLocks noChangeAspect="1"/>
          </p:cNvPicPr>
          <p:nvPr/>
        </p:nvPicPr>
        <p:blipFill rotWithShape="1">
          <a:blip r:embed="rId6"/>
          <a:srcRect l="489" t="13051" r="-489" b="12409"/>
          <a:stretch/>
        </p:blipFill>
        <p:spPr>
          <a:xfrm>
            <a:off x="4736252" y="1701800"/>
            <a:ext cx="3894497" cy="2387600"/>
          </a:xfrm>
          <a:prstGeom prst="rect">
            <a:avLst/>
          </a:prstGeom>
        </p:spPr>
      </p:pic>
    </p:spTree>
    <p:extLst>
      <p:ext uri="{BB962C8B-B14F-4D97-AF65-F5344CB8AC3E}">
        <p14:creationId xmlns:p14="http://schemas.microsoft.com/office/powerpoint/2010/main" val="28821135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2F034-E468-137B-08F7-195A0C4305EE}"/>
            </a:ext>
          </a:extLst>
        </p:cNvPr>
        <p:cNvGrpSpPr/>
        <p:nvPr/>
      </p:nvGrpSpPr>
      <p:grpSpPr>
        <a:xfrm>
          <a:off x="0" y="0"/>
          <a:ext cx="0" cy="0"/>
          <a:chOff x="0" y="0"/>
          <a:chExt cx="0" cy="0"/>
        </a:xfrm>
      </p:grpSpPr>
      <p:sp>
        <p:nvSpPr>
          <p:cNvPr id="8" name="Dikdörtgen 7">
            <a:extLst>
              <a:ext uri="{FF2B5EF4-FFF2-40B4-BE49-F238E27FC236}">
                <a16:creationId xmlns:a16="http://schemas.microsoft.com/office/drawing/2014/main" id="{E0396149-5508-0063-7CEC-3025A112BEA6}"/>
              </a:ext>
            </a:extLst>
          </p:cNvPr>
          <p:cNvSpPr/>
          <p:nvPr/>
        </p:nvSpPr>
        <p:spPr>
          <a:xfrm>
            <a:off x="348813" y="1681430"/>
            <a:ext cx="184731" cy="461665"/>
          </a:xfrm>
          <a:prstGeom prst="rect">
            <a:avLst/>
          </a:prstGeom>
        </p:spPr>
        <p:txBody>
          <a:bodyPr wrap="none">
            <a:spAutoFit/>
          </a:bodyPr>
          <a:lstStyle/>
          <a:p>
            <a:endParaRPr lang="tr-TR" sz="2400" dirty="0"/>
          </a:p>
        </p:txBody>
      </p:sp>
      <p:sp>
        <p:nvSpPr>
          <p:cNvPr id="2" name="Slayt Numarası Yer Tutucusu 1">
            <a:extLst>
              <a:ext uri="{FF2B5EF4-FFF2-40B4-BE49-F238E27FC236}">
                <a16:creationId xmlns:a16="http://schemas.microsoft.com/office/drawing/2014/main" id="{706E8F8A-E52E-BDD9-7EDD-565961835A50}"/>
              </a:ext>
            </a:extLst>
          </p:cNvPr>
          <p:cNvSpPr>
            <a:spLocks noGrp="1"/>
          </p:cNvSpPr>
          <p:nvPr>
            <p:ph type="sldNum" sz="quarter" idx="12"/>
          </p:nvPr>
        </p:nvSpPr>
        <p:spPr/>
        <p:txBody>
          <a:bodyPr/>
          <a:lstStyle/>
          <a:p>
            <a:fld id="{D33D9425-4C17-4553-9890-B586AD5FE55E}" type="slidenum">
              <a:rPr lang="tr-TR" smtClean="0"/>
              <a:pPr/>
              <a:t>33</a:t>
            </a:fld>
            <a:endParaRPr lang="tr-TR" dirty="0"/>
          </a:p>
        </p:txBody>
      </p:sp>
      <p:sp>
        <p:nvSpPr>
          <p:cNvPr id="6" name="İçerik Yer Tutucusu 3">
            <a:extLst>
              <a:ext uri="{FF2B5EF4-FFF2-40B4-BE49-F238E27FC236}">
                <a16:creationId xmlns:a16="http://schemas.microsoft.com/office/drawing/2014/main" id="{44EC7326-6737-5BE2-39E7-A6058951B662}"/>
              </a:ext>
            </a:extLst>
          </p:cNvPr>
          <p:cNvSpPr txBox="1">
            <a:spLocks/>
          </p:cNvSpPr>
          <p:nvPr/>
        </p:nvSpPr>
        <p:spPr>
          <a:xfrm>
            <a:off x="348813" y="4620735"/>
            <a:ext cx="11215384" cy="2198318"/>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tr-TR" sz="2400" dirty="0">
              <a:solidFill>
                <a:srgbClr val="FF0000"/>
              </a:solidFill>
            </a:endParaRPr>
          </a:p>
          <a:p>
            <a:endParaRPr lang="tr-TR" sz="2400" dirty="0">
              <a:solidFill>
                <a:srgbClr val="FF0000"/>
              </a:solidFill>
            </a:endParaRPr>
          </a:p>
          <a:p>
            <a:r>
              <a:rPr lang="tr-TR" sz="2400" dirty="0">
                <a:solidFill>
                  <a:srgbClr val="FF0000"/>
                </a:solidFill>
              </a:rPr>
              <a:t>2025 Coordinator: NAA-SARES </a:t>
            </a:r>
          </a:p>
        </p:txBody>
      </p:sp>
      <p:pic>
        <p:nvPicPr>
          <p:cNvPr id="1026" name="Picture 2" descr="https://www.sares.org/wp-content/uploads/2025/05/ISTRA2025V2.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32670"/>
            <a:ext cx="12241068" cy="3849242"/>
          </a:xfrm>
          <a:prstGeom prst="rect">
            <a:avLst/>
          </a:prstGeom>
          <a:noFill/>
          <a:extLst>
            <a:ext uri="{909E8E84-426E-40DD-AFC4-6F175D3DCCD1}">
              <a14:hiddenFill xmlns:a14="http://schemas.microsoft.com/office/drawing/2010/main">
                <a:solidFill>
                  <a:srgbClr val="FFFFFF"/>
                </a:solidFill>
              </a14:hiddenFill>
            </a:ext>
          </a:extLst>
        </p:spPr>
      </p:pic>
      <p:sp>
        <p:nvSpPr>
          <p:cNvPr id="10" name="Заголовок 1">
            <a:extLst>
              <a:ext uri="{FF2B5EF4-FFF2-40B4-BE49-F238E27FC236}">
                <a16:creationId xmlns:a16="http://schemas.microsoft.com/office/drawing/2014/main" id="{5CE82597-E03C-44F2-AA0E-B5A6AF16F35C}"/>
              </a:ext>
            </a:extLst>
          </p:cNvPr>
          <p:cNvSpPr txBox="1">
            <a:spLocks/>
          </p:cNvSpPr>
          <p:nvPr/>
        </p:nvSpPr>
        <p:spPr>
          <a:xfrm>
            <a:off x="2261843" y="747046"/>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cxnSp>
        <p:nvCxnSpPr>
          <p:cNvPr id="16" name="Düz Bağlayıcı 15">
            <a:extLst>
              <a:ext uri="{FF2B5EF4-FFF2-40B4-BE49-F238E27FC236}">
                <a16:creationId xmlns:a16="http://schemas.microsoft.com/office/drawing/2014/main" id="{13AEAA98-9D65-467A-85CA-D5D819C4D594}"/>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15717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B1359-E7B0-5F42-4ADA-98670EBD1E53}"/>
            </a:ext>
          </a:extLst>
        </p:cNvPr>
        <p:cNvGrpSpPr/>
        <p:nvPr/>
      </p:nvGrpSpPr>
      <p:grpSpPr>
        <a:xfrm>
          <a:off x="0" y="0"/>
          <a:ext cx="0" cy="0"/>
          <a:chOff x="0" y="0"/>
          <a:chExt cx="0" cy="0"/>
        </a:xfrm>
      </p:grpSpPr>
      <p:sp>
        <p:nvSpPr>
          <p:cNvPr id="8" name="Dikdörtgen 7">
            <a:extLst>
              <a:ext uri="{FF2B5EF4-FFF2-40B4-BE49-F238E27FC236}">
                <a16:creationId xmlns:a16="http://schemas.microsoft.com/office/drawing/2014/main" id="{931EBD33-E837-901C-AC3E-DB8367B5A906}"/>
              </a:ext>
            </a:extLst>
          </p:cNvPr>
          <p:cNvSpPr/>
          <p:nvPr/>
        </p:nvSpPr>
        <p:spPr>
          <a:xfrm>
            <a:off x="348813" y="1681430"/>
            <a:ext cx="184731" cy="461665"/>
          </a:xfrm>
          <a:prstGeom prst="rect">
            <a:avLst/>
          </a:prstGeom>
        </p:spPr>
        <p:txBody>
          <a:bodyPr wrap="none">
            <a:spAutoFit/>
          </a:bodyPr>
          <a:lstStyle/>
          <a:p>
            <a:endParaRPr lang="tr-TR" sz="2400" dirty="0"/>
          </a:p>
        </p:txBody>
      </p:sp>
      <p:sp>
        <p:nvSpPr>
          <p:cNvPr id="2" name="Slayt Numarası Yer Tutucusu 1">
            <a:extLst>
              <a:ext uri="{FF2B5EF4-FFF2-40B4-BE49-F238E27FC236}">
                <a16:creationId xmlns:a16="http://schemas.microsoft.com/office/drawing/2014/main" id="{80F02C18-09D7-CF11-B16C-DD55F4BD7D07}"/>
              </a:ext>
            </a:extLst>
          </p:cNvPr>
          <p:cNvSpPr>
            <a:spLocks noGrp="1"/>
          </p:cNvSpPr>
          <p:nvPr>
            <p:ph type="sldNum" sz="quarter" idx="12"/>
          </p:nvPr>
        </p:nvSpPr>
        <p:spPr/>
        <p:txBody>
          <a:bodyPr/>
          <a:lstStyle/>
          <a:p>
            <a:fld id="{D33D9425-4C17-4553-9890-B586AD5FE55E}" type="slidenum">
              <a:rPr lang="tr-TR" smtClean="0"/>
              <a:pPr/>
              <a:t>34</a:t>
            </a:fld>
            <a:endParaRPr lang="tr-TR" dirty="0"/>
          </a:p>
        </p:txBody>
      </p:sp>
      <p:pic>
        <p:nvPicPr>
          <p:cNvPr id="4" name="Resim 3">
            <a:extLst>
              <a:ext uri="{FF2B5EF4-FFF2-40B4-BE49-F238E27FC236}">
                <a16:creationId xmlns:a16="http://schemas.microsoft.com/office/drawing/2014/main" id="{DC7B3819-32E0-98AA-CAF9-55B0073FAFE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2143095"/>
            <a:ext cx="12211462" cy="2984174"/>
          </a:xfrm>
          <a:prstGeom prst="rect">
            <a:avLst/>
          </a:prstGeom>
        </p:spPr>
      </p:pic>
      <p:sp>
        <p:nvSpPr>
          <p:cNvPr id="9" name="Заголовок 1">
            <a:extLst>
              <a:ext uri="{FF2B5EF4-FFF2-40B4-BE49-F238E27FC236}">
                <a16:creationId xmlns:a16="http://schemas.microsoft.com/office/drawing/2014/main" id="{0ACF5C5A-4413-4CE6-8E6B-AAC12D8EA932}"/>
              </a:ext>
            </a:extLst>
          </p:cNvPr>
          <p:cNvSpPr txBox="1">
            <a:spLocks/>
          </p:cNvSpPr>
          <p:nvPr/>
        </p:nvSpPr>
        <p:spPr>
          <a:xfrm>
            <a:off x="2261843" y="747046"/>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cxnSp>
        <p:nvCxnSpPr>
          <p:cNvPr id="15" name="Düz Bağlayıcı 14">
            <a:extLst>
              <a:ext uri="{FF2B5EF4-FFF2-40B4-BE49-F238E27FC236}">
                <a16:creationId xmlns:a16="http://schemas.microsoft.com/office/drawing/2014/main" id="{CDFD3091-8E40-4EAC-AAD4-ABEF84A40591}"/>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060991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ikdörtgen 9"/>
          <p:cNvSpPr/>
          <p:nvPr/>
        </p:nvSpPr>
        <p:spPr>
          <a:xfrm>
            <a:off x="458187" y="1629425"/>
            <a:ext cx="8487260" cy="461665"/>
          </a:xfrm>
          <a:prstGeom prst="rect">
            <a:avLst/>
          </a:prstGeom>
        </p:spPr>
        <p:txBody>
          <a:bodyPr wrap="none">
            <a:spAutoFit/>
          </a:bodyPr>
          <a:lstStyle/>
          <a:p>
            <a:r>
              <a:rPr lang="tr-TR" sz="2400" dirty="0" err="1"/>
              <a:t>Visit</a:t>
            </a:r>
            <a:r>
              <a:rPr lang="tr-TR" sz="2400" dirty="0"/>
              <a:t> </a:t>
            </a:r>
            <a:r>
              <a:rPr lang="tr-TR" sz="2400" dirty="0" err="1"/>
              <a:t>to</a:t>
            </a:r>
            <a:r>
              <a:rPr lang="tr-TR" sz="2400" dirty="0"/>
              <a:t> </a:t>
            </a:r>
            <a:r>
              <a:rPr lang="tr-TR" sz="2400" dirty="0" err="1"/>
              <a:t>Budapest</a:t>
            </a:r>
            <a:r>
              <a:rPr lang="tr-TR" sz="2400" dirty="0"/>
              <a:t>, </a:t>
            </a:r>
            <a:r>
              <a:rPr lang="tr-TR" sz="2400" dirty="0" err="1"/>
              <a:t>Hungary</a:t>
            </a:r>
            <a:r>
              <a:rPr lang="tr-TR" sz="2400" dirty="0"/>
              <a:t>- </a:t>
            </a:r>
            <a:r>
              <a:rPr lang="en-US" sz="2400" b="0" i="0" dirty="0">
                <a:effectLst/>
                <a:latin typeface="-apple-system"/>
              </a:rPr>
              <a:t>"IV. Drone Summit and Expo Hungary".</a:t>
            </a:r>
            <a:endParaRPr lang="tr-TR" sz="2400" dirty="0"/>
          </a:p>
        </p:txBody>
      </p:sp>
      <p:sp>
        <p:nvSpPr>
          <p:cNvPr id="6" name="Metin kutusu 5">
            <a:extLst>
              <a:ext uri="{FF2B5EF4-FFF2-40B4-BE49-F238E27FC236}">
                <a16:creationId xmlns:a16="http://schemas.microsoft.com/office/drawing/2014/main" id="{E324D6E7-9A58-CBFD-DAD7-F7A2BE208975}"/>
              </a:ext>
            </a:extLst>
          </p:cNvPr>
          <p:cNvSpPr txBox="1"/>
          <p:nvPr/>
        </p:nvSpPr>
        <p:spPr>
          <a:xfrm>
            <a:off x="416843" y="2091146"/>
            <a:ext cx="11088737" cy="646331"/>
          </a:xfrm>
          <a:prstGeom prst="rect">
            <a:avLst/>
          </a:prstGeom>
          <a:noFill/>
        </p:spPr>
        <p:txBody>
          <a:bodyPr wrap="square">
            <a:spAutoFit/>
          </a:bodyPr>
          <a:lstStyle/>
          <a:p>
            <a:r>
              <a:rPr lang="en-US" b="0" i="0" dirty="0">
                <a:effectLst/>
                <a:latin typeface="-apple-system"/>
              </a:rPr>
              <a:t>"Unmanned Aerial Vehicle Systems, Applications and Research in Turkey and Cooperation Opportunities Between Turkey and Hungary".</a:t>
            </a:r>
            <a:endParaRPr lang="tr-TR" dirty="0"/>
          </a:p>
        </p:txBody>
      </p:sp>
      <p:grpSp>
        <p:nvGrpSpPr>
          <p:cNvPr id="4" name="Grup 3"/>
          <p:cNvGrpSpPr/>
          <p:nvPr/>
        </p:nvGrpSpPr>
        <p:grpSpPr>
          <a:xfrm>
            <a:off x="458187" y="2761439"/>
            <a:ext cx="11444077" cy="3960036"/>
            <a:chOff x="452251" y="2692685"/>
            <a:chExt cx="10667522" cy="3533671"/>
          </a:xfrm>
        </p:grpSpPr>
        <p:pic>
          <p:nvPicPr>
            <p:cNvPr id="9" name="Resim 8" descr="metin, adam, işaret içeren bir resim&#10;&#10;Açıklama otomatik olarak oluşturuldu">
              <a:extLst>
                <a:ext uri="{FF2B5EF4-FFF2-40B4-BE49-F238E27FC236}">
                  <a16:creationId xmlns:a16="http://schemas.microsoft.com/office/drawing/2014/main" id="{0BDD0809-15B5-C4B3-B08D-008F23B5753A}"/>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52251" y="2692685"/>
              <a:ext cx="5296368" cy="3533671"/>
            </a:xfrm>
            <a:prstGeom prst="rect">
              <a:avLst/>
            </a:prstGeom>
          </p:spPr>
        </p:pic>
        <p:pic>
          <p:nvPicPr>
            <p:cNvPr id="12" name="Resim 11" descr="kişi, dik, poz, insanlar içeren bir resim&#10;&#10;Açıklama otomatik olarak oluşturuldu">
              <a:extLst>
                <a:ext uri="{FF2B5EF4-FFF2-40B4-BE49-F238E27FC236}">
                  <a16:creationId xmlns:a16="http://schemas.microsoft.com/office/drawing/2014/main" id="{5BF15AE0-1585-3AF3-DB9D-A684B7A79A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9269" y="2692685"/>
              <a:ext cx="5300504" cy="3533669"/>
            </a:xfrm>
            <a:prstGeom prst="rect">
              <a:avLst/>
            </a:prstGeom>
          </p:spPr>
        </p:pic>
      </p:grpSp>
      <p:sp>
        <p:nvSpPr>
          <p:cNvPr id="2" name="Slayt Numarası Yer Tutucusu 1">
            <a:extLst>
              <a:ext uri="{FF2B5EF4-FFF2-40B4-BE49-F238E27FC236}">
                <a16:creationId xmlns:a16="http://schemas.microsoft.com/office/drawing/2014/main" id="{19617C7E-D32F-600D-2F83-4AD7776ED374}"/>
              </a:ext>
            </a:extLst>
          </p:cNvPr>
          <p:cNvSpPr>
            <a:spLocks noGrp="1"/>
          </p:cNvSpPr>
          <p:nvPr>
            <p:ph type="sldNum" sz="quarter" idx="12"/>
          </p:nvPr>
        </p:nvSpPr>
        <p:spPr/>
        <p:txBody>
          <a:bodyPr/>
          <a:lstStyle/>
          <a:p>
            <a:fld id="{D33D9425-4C17-4553-9890-B586AD5FE55E}" type="slidenum">
              <a:rPr lang="tr-TR" smtClean="0"/>
              <a:pPr/>
              <a:t>35</a:t>
            </a:fld>
            <a:endParaRPr lang="tr-TR" dirty="0"/>
          </a:p>
        </p:txBody>
      </p:sp>
      <p:sp>
        <p:nvSpPr>
          <p:cNvPr id="13" name="Заголовок 1">
            <a:extLst>
              <a:ext uri="{FF2B5EF4-FFF2-40B4-BE49-F238E27FC236}">
                <a16:creationId xmlns:a16="http://schemas.microsoft.com/office/drawing/2014/main" id="{E65D8A1C-AF2C-4A16-80E5-155855FFE027}"/>
              </a:ext>
            </a:extLst>
          </p:cNvPr>
          <p:cNvSpPr txBox="1">
            <a:spLocks/>
          </p:cNvSpPr>
          <p:nvPr/>
        </p:nvSpPr>
        <p:spPr>
          <a:xfrm>
            <a:off x="2261843" y="747046"/>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cxnSp>
        <p:nvCxnSpPr>
          <p:cNvPr id="19" name="Düz Bağlayıcı 18">
            <a:extLst>
              <a:ext uri="{FF2B5EF4-FFF2-40B4-BE49-F238E27FC236}">
                <a16:creationId xmlns:a16="http://schemas.microsoft.com/office/drawing/2014/main" id="{A97D7803-1B08-49C5-95F8-ED02331E93E0}"/>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52285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0" y="0"/>
            <a:ext cx="12226179" cy="6858000"/>
          </a:xfrm>
          <a:prstGeom prst="rect">
            <a:avLst/>
          </a:prstGeom>
        </p:spPr>
      </p:pic>
    </p:spTree>
    <p:extLst>
      <p:ext uri="{BB962C8B-B14F-4D97-AF65-F5344CB8AC3E}">
        <p14:creationId xmlns:p14="http://schemas.microsoft.com/office/powerpoint/2010/main" val="13034161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79829" y="-60689"/>
            <a:ext cx="12283180" cy="6918689"/>
          </a:xfrm>
          <a:prstGeom prst="rect">
            <a:avLst/>
          </a:prstGeom>
        </p:spPr>
      </p:pic>
    </p:spTree>
    <p:extLst>
      <p:ext uri="{BB962C8B-B14F-4D97-AF65-F5344CB8AC3E}">
        <p14:creationId xmlns:p14="http://schemas.microsoft.com/office/powerpoint/2010/main" val="7466274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0" y="0"/>
            <a:ext cx="12192000" cy="2432394"/>
          </a:xfrm>
          <a:prstGeom prst="rect">
            <a:avLst/>
          </a:prstGeom>
        </p:spPr>
      </p:pic>
      <p:pic>
        <p:nvPicPr>
          <p:cNvPr id="5" name="Resim 4"/>
          <p:cNvPicPr>
            <a:picLocks noChangeAspect="1"/>
          </p:cNvPicPr>
          <p:nvPr/>
        </p:nvPicPr>
        <p:blipFill>
          <a:blip r:embed="rId3"/>
          <a:stretch>
            <a:fillRect/>
          </a:stretch>
        </p:blipFill>
        <p:spPr>
          <a:xfrm>
            <a:off x="0" y="0"/>
            <a:ext cx="12213185" cy="6858000"/>
          </a:xfrm>
          <a:prstGeom prst="rect">
            <a:avLst/>
          </a:prstGeom>
        </p:spPr>
      </p:pic>
    </p:spTree>
    <p:extLst>
      <p:ext uri="{BB962C8B-B14F-4D97-AF65-F5344CB8AC3E}">
        <p14:creationId xmlns:p14="http://schemas.microsoft.com/office/powerpoint/2010/main" val="5707442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 7"/>
          <p:cNvGrpSpPr/>
          <p:nvPr/>
        </p:nvGrpSpPr>
        <p:grpSpPr>
          <a:xfrm>
            <a:off x="-814424" y="145143"/>
            <a:ext cx="15254868" cy="6858000"/>
            <a:chOff x="-6453224" y="0"/>
            <a:chExt cx="15254868" cy="6858000"/>
          </a:xfrm>
        </p:grpSpPr>
        <p:pic>
          <p:nvPicPr>
            <p:cNvPr id="6" name="Resim 5"/>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453224" y="0"/>
              <a:ext cx="8938259" cy="6858000"/>
            </a:xfrm>
            <a:prstGeom prst="rect">
              <a:avLst/>
            </a:prstGeom>
          </p:spPr>
        </p:pic>
        <p:pic>
          <p:nvPicPr>
            <p:cNvPr id="4" name="Resim 3"/>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271701" y="0"/>
              <a:ext cx="8938259" cy="6858000"/>
            </a:xfrm>
            <a:prstGeom prst="rect">
              <a:avLst/>
            </a:prstGeom>
          </p:spPr>
        </p:pic>
        <p:pic>
          <p:nvPicPr>
            <p:cNvPr id="5" name="Resim 4"/>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36615" y="0"/>
              <a:ext cx="8938259" cy="6858000"/>
            </a:xfrm>
            <a:prstGeom prst="rect">
              <a:avLst/>
            </a:prstGeom>
          </p:spPr>
        </p:pic>
      </p:grpSp>
      <p:sp>
        <p:nvSpPr>
          <p:cNvPr id="3" name="Slayt Numarası Yer Tutucusu 2">
            <a:extLst>
              <a:ext uri="{FF2B5EF4-FFF2-40B4-BE49-F238E27FC236}">
                <a16:creationId xmlns:a16="http://schemas.microsoft.com/office/drawing/2014/main" id="{733CA59A-41CD-BD43-3271-4F0452599BD6}"/>
              </a:ext>
            </a:extLst>
          </p:cNvPr>
          <p:cNvSpPr>
            <a:spLocks noGrp="1"/>
          </p:cNvSpPr>
          <p:nvPr>
            <p:ph type="sldNum" sz="quarter" idx="12"/>
          </p:nvPr>
        </p:nvSpPr>
        <p:spPr/>
        <p:txBody>
          <a:bodyPr/>
          <a:lstStyle/>
          <a:p>
            <a:fld id="{D33D9425-4C17-4553-9890-B586AD5FE55E}" type="slidenum">
              <a:rPr lang="tr-TR" smtClean="0"/>
              <a:pPr/>
              <a:t>39</a:t>
            </a:fld>
            <a:endParaRPr lang="tr-TR" dirty="0"/>
          </a:p>
        </p:txBody>
      </p:sp>
      <p:sp>
        <p:nvSpPr>
          <p:cNvPr id="10" name="Заголовок 1">
            <a:extLst>
              <a:ext uri="{FF2B5EF4-FFF2-40B4-BE49-F238E27FC236}">
                <a16:creationId xmlns:a16="http://schemas.microsoft.com/office/drawing/2014/main" id="{C787A130-8F07-4120-A182-C4C75E585181}"/>
              </a:ext>
            </a:extLst>
          </p:cNvPr>
          <p:cNvSpPr txBox="1">
            <a:spLocks/>
          </p:cNvSpPr>
          <p:nvPr/>
        </p:nvSpPr>
        <p:spPr>
          <a:xfrm>
            <a:off x="4251492" y="811322"/>
            <a:ext cx="4539649"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a:t>
            </a:r>
            <a:r>
              <a:rPr lang="tr-TR" sz="3000" b="1" dirty="0" err="1">
                <a:latin typeface="+mn-lt"/>
              </a:rPr>
              <a:t>Journals</a:t>
            </a:r>
            <a:endParaRPr lang="ru-RU" sz="3000" b="1" dirty="0">
              <a:latin typeface="+mn-lt"/>
            </a:endParaRPr>
          </a:p>
        </p:txBody>
      </p:sp>
      <p:cxnSp>
        <p:nvCxnSpPr>
          <p:cNvPr id="16" name="Düz Bağlayıcı 15">
            <a:extLst>
              <a:ext uri="{FF2B5EF4-FFF2-40B4-BE49-F238E27FC236}">
                <a16:creationId xmlns:a16="http://schemas.microsoft.com/office/drawing/2014/main" id="{1501DBCC-FE33-4C45-A2C6-EEE44781A27A}"/>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728625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F78A2-CEDE-98AD-69D0-762FA2E60C92}"/>
            </a:ext>
          </a:extLst>
        </p:cNvPr>
        <p:cNvGrpSpPr/>
        <p:nvPr/>
      </p:nvGrpSpPr>
      <p:grpSpPr>
        <a:xfrm>
          <a:off x="0" y="0"/>
          <a:ext cx="0" cy="0"/>
          <a:chOff x="0" y="0"/>
          <a:chExt cx="0" cy="0"/>
        </a:xfrm>
      </p:grpSpPr>
      <p:sp>
        <p:nvSpPr>
          <p:cNvPr id="3" name="Slayt Numarası Yer Tutucusu 2">
            <a:extLst>
              <a:ext uri="{FF2B5EF4-FFF2-40B4-BE49-F238E27FC236}">
                <a16:creationId xmlns:a16="http://schemas.microsoft.com/office/drawing/2014/main" id="{71AA7F9D-F1D5-FAA4-197B-F29ED850C83D}"/>
              </a:ext>
            </a:extLst>
          </p:cNvPr>
          <p:cNvSpPr>
            <a:spLocks noGrp="1"/>
          </p:cNvSpPr>
          <p:nvPr>
            <p:ph type="sldNum" sz="quarter" idx="12"/>
          </p:nvPr>
        </p:nvSpPr>
        <p:spPr/>
        <p:txBody>
          <a:bodyPr/>
          <a:lstStyle/>
          <a:p>
            <a:fld id="{D33D9425-4C17-4553-9890-B586AD5FE55E}" type="slidenum">
              <a:rPr lang="tr-TR" smtClean="0"/>
              <a:pPr/>
              <a:t>40</a:t>
            </a:fld>
            <a:endParaRPr lang="tr-TR" dirty="0"/>
          </a:p>
        </p:txBody>
      </p:sp>
      <p:sp>
        <p:nvSpPr>
          <p:cNvPr id="6" name="TextBox 5">
            <a:extLst>
              <a:ext uri="{FF2B5EF4-FFF2-40B4-BE49-F238E27FC236}">
                <a16:creationId xmlns:a16="http://schemas.microsoft.com/office/drawing/2014/main" id="{B43CB808-0D93-D883-3FDA-5DB0D145391D}"/>
              </a:ext>
            </a:extLst>
          </p:cNvPr>
          <p:cNvSpPr txBox="1"/>
          <p:nvPr/>
        </p:nvSpPr>
        <p:spPr>
          <a:xfrm>
            <a:off x="457510" y="1915997"/>
            <a:ext cx="6097604" cy="492443"/>
          </a:xfrm>
          <a:prstGeom prst="rect">
            <a:avLst/>
          </a:prstGeom>
          <a:noFill/>
        </p:spPr>
        <p:txBody>
          <a:bodyPr wrap="square">
            <a:spAutoFit/>
          </a:bodyPr>
          <a:lstStyle/>
          <a:p>
            <a:r>
              <a:rPr lang="tr-TR" sz="2600" dirty="0">
                <a:hlinkClick r:id="rId3"/>
              </a:rPr>
              <a:t>Springer: Sustainable Aviation Book Series</a:t>
            </a:r>
            <a:endParaRPr lang="en-US" sz="2600" dirty="0"/>
          </a:p>
        </p:txBody>
      </p:sp>
      <p:sp>
        <p:nvSpPr>
          <p:cNvPr id="8" name="Metin kutusu 5">
            <a:extLst>
              <a:ext uri="{FF2B5EF4-FFF2-40B4-BE49-F238E27FC236}">
                <a16:creationId xmlns:a16="http://schemas.microsoft.com/office/drawing/2014/main" id="{8FB52594-133A-D08B-2AEF-733C0573DEEC}"/>
              </a:ext>
            </a:extLst>
          </p:cNvPr>
          <p:cNvSpPr txBox="1"/>
          <p:nvPr/>
        </p:nvSpPr>
        <p:spPr>
          <a:xfrm>
            <a:off x="457510" y="2717579"/>
            <a:ext cx="7462331" cy="4401205"/>
          </a:xfrm>
          <a:prstGeom prst="rect">
            <a:avLst/>
          </a:prstGeom>
          <a:noFill/>
        </p:spPr>
        <p:txBody>
          <a:bodyPr wrap="square" lIns="91440" tIns="45720" rIns="91440" bIns="45720" rtlCol="0" anchor="t">
            <a:spAutoFit/>
          </a:bodyPr>
          <a:lstStyle/>
          <a:p>
            <a:r>
              <a:rPr lang="en-US" sz="2000" dirty="0">
                <a:ea typeface="+mn-lt"/>
                <a:cs typeface="+mn-lt"/>
              </a:rPr>
              <a:t>As SARES, we are publishing ”Sustainable Aviation Books” yearly after every symposium.</a:t>
            </a:r>
          </a:p>
          <a:p>
            <a:endParaRPr lang="tr-TR" sz="2000" dirty="0">
              <a:ea typeface="+mn-lt"/>
              <a:cs typeface="+mn-lt"/>
            </a:endParaRPr>
          </a:p>
          <a:p>
            <a:r>
              <a:rPr lang="en-US" sz="2000" dirty="0">
                <a:ea typeface="+mn-lt"/>
                <a:cs typeface="+mn-lt"/>
              </a:rPr>
              <a:t>We are going to publish 25 </a:t>
            </a:r>
            <a:r>
              <a:rPr lang="en-US" sz="2000" dirty="0" err="1">
                <a:ea typeface="+mn-lt"/>
                <a:cs typeface="+mn-lt"/>
              </a:rPr>
              <a:t>bo</a:t>
            </a:r>
            <a:r>
              <a:rPr lang="tr-TR" sz="2000" dirty="0">
                <a:ea typeface="+mn-lt"/>
                <a:cs typeface="+mn-lt"/>
              </a:rPr>
              <a:t>o</a:t>
            </a:r>
            <a:r>
              <a:rPr lang="en-US" sz="2000" dirty="0" err="1">
                <a:ea typeface="+mn-lt"/>
                <a:cs typeface="+mn-lt"/>
              </a:rPr>
              <a:t>ks</a:t>
            </a:r>
            <a:r>
              <a:rPr lang="en-US" sz="2000" dirty="0">
                <a:ea typeface="+mn-lt"/>
                <a:cs typeface="+mn-lt"/>
              </a:rPr>
              <a:t> during 5 years beginning to 2023</a:t>
            </a:r>
          </a:p>
          <a:p>
            <a:pPr marL="285750" indent="-285750">
              <a:buFont typeface="Arial,Sans-Serif"/>
              <a:buChar char="•"/>
            </a:pPr>
            <a:r>
              <a:rPr lang="tr-TR" sz="2000" dirty="0">
                <a:solidFill>
                  <a:srgbClr val="FF0000"/>
                </a:solidFill>
                <a:ea typeface="+mn-lt"/>
                <a:cs typeface="+mn-lt"/>
              </a:rPr>
              <a:t>5 edited</a:t>
            </a:r>
            <a:r>
              <a:rPr lang="en-US" sz="2000" dirty="0">
                <a:solidFill>
                  <a:srgbClr val="FF0000"/>
                </a:solidFill>
                <a:ea typeface="+mn-lt"/>
                <a:cs typeface="+mn-lt"/>
              </a:rPr>
              <a:t> books</a:t>
            </a:r>
            <a:r>
              <a:rPr lang="tr-TR" sz="2000" dirty="0">
                <a:solidFill>
                  <a:srgbClr val="FF0000"/>
                </a:solidFill>
                <a:ea typeface="+mn-lt"/>
                <a:cs typeface="+mn-lt"/>
              </a:rPr>
              <a:t> + 4 </a:t>
            </a:r>
            <a:r>
              <a:rPr lang="tr-TR" sz="2000" dirty="0" err="1">
                <a:solidFill>
                  <a:srgbClr val="FF0000"/>
                </a:solidFill>
                <a:ea typeface="+mn-lt"/>
                <a:cs typeface="+mn-lt"/>
              </a:rPr>
              <a:t>Proceeding</a:t>
            </a:r>
            <a:r>
              <a:rPr lang="tr-TR" sz="2000" dirty="0">
                <a:solidFill>
                  <a:srgbClr val="FF0000"/>
                </a:solidFill>
                <a:ea typeface="+mn-lt"/>
                <a:cs typeface="+mn-lt"/>
              </a:rPr>
              <a:t> </a:t>
            </a:r>
            <a:r>
              <a:rPr lang="tr-TR" sz="2000" dirty="0" err="1">
                <a:solidFill>
                  <a:srgbClr val="FF0000"/>
                </a:solidFill>
                <a:ea typeface="+mn-lt"/>
                <a:cs typeface="+mn-lt"/>
              </a:rPr>
              <a:t>books</a:t>
            </a:r>
            <a:r>
              <a:rPr lang="en-US" sz="2000" dirty="0">
                <a:solidFill>
                  <a:srgbClr val="FF0000"/>
                </a:solidFill>
                <a:ea typeface="+mn-lt"/>
                <a:cs typeface="+mn-lt"/>
              </a:rPr>
              <a:t> in 2022</a:t>
            </a:r>
          </a:p>
          <a:p>
            <a:pPr marL="285750" indent="-285750">
              <a:buFont typeface="Arial,Sans-Serif"/>
              <a:buChar char="•"/>
            </a:pPr>
            <a:r>
              <a:rPr lang="tr-TR" sz="2000" dirty="0">
                <a:solidFill>
                  <a:srgbClr val="FF0000"/>
                </a:solidFill>
                <a:ea typeface="+mn-lt"/>
                <a:cs typeface="+mn-lt"/>
              </a:rPr>
              <a:t>5</a:t>
            </a:r>
            <a:r>
              <a:rPr lang="en-US" sz="2000" dirty="0">
                <a:solidFill>
                  <a:srgbClr val="FF0000"/>
                </a:solidFill>
                <a:ea typeface="+mn-lt"/>
                <a:cs typeface="+mn-lt"/>
              </a:rPr>
              <a:t> </a:t>
            </a:r>
            <a:r>
              <a:rPr lang="tr-TR" sz="2000" dirty="0" err="1">
                <a:solidFill>
                  <a:srgbClr val="FF0000"/>
                </a:solidFill>
                <a:ea typeface="+mn-lt"/>
                <a:cs typeface="+mn-lt"/>
              </a:rPr>
              <a:t>edited</a:t>
            </a:r>
            <a:r>
              <a:rPr lang="tr-TR" sz="2000" dirty="0">
                <a:solidFill>
                  <a:srgbClr val="FF0000"/>
                </a:solidFill>
                <a:ea typeface="+mn-lt"/>
                <a:cs typeface="+mn-lt"/>
              </a:rPr>
              <a:t> </a:t>
            </a:r>
            <a:r>
              <a:rPr lang="en-US" sz="2000" dirty="0">
                <a:solidFill>
                  <a:srgbClr val="FF0000"/>
                </a:solidFill>
                <a:ea typeface="+mn-lt"/>
                <a:cs typeface="+mn-lt"/>
              </a:rPr>
              <a:t>books </a:t>
            </a:r>
            <a:r>
              <a:rPr lang="tr-TR" sz="2000" dirty="0">
                <a:solidFill>
                  <a:srgbClr val="FF0000"/>
                </a:solidFill>
                <a:ea typeface="+mn-lt"/>
                <a:cs typeface="+mn-lt"/>
              </a:rPr>
              <a:t>+ 4 </a:t>
            </a:r>
            <a:r>
              <a:rPr lang="tr-TR" sz="2000" dirty="0" err="1">
                <a:solidFill>
                  <a:srgbClr val="FF0000"/>
                </a:solidFill>
                <a:ea typeface="+mn-lt"/>
                <a:cs typeface="+mn-lt"/>
              </a:rPr>
              <a:t>Proceeding</a:t>
            </a:r>
            <a:r>
              <a:rPr lang="tr-TR" sz="2000" dirty="0">
                <a:solidFill>
                  <a:srgbClr val="FF0000"/>
                </a:solidFill>
                <a:ea typeface="+mn-lt"/>
                <a:cs typeface="+mn-lt"/>
              </a:rPr>
              <a:t> </a:t>
            </a:r>
            <a:r>
              <a:rPr lang="tr-TR" sz="2000" dirty="0" err="1">
                <a:solidFill>
                  <a:srgbClr val="FF0000"/>
                </a:solidFill>
                <a:ea typeface="+mn-lt"/>
                <a:cs typeface="+mn-lt"/>
              </a:rPr>
              <a:t>books</a:t>
            </a:r>
            <a:r>
              <a:rPr lang="tr-TR" sz="2000" dirty="0">
                <a:solidFill>
                  <a:srgbClr val="FF0000"/>
                </a:solidFill>
                <a:ea typeface="+mn-lt"/>
                <a:cs typeface="+mn-lt"/>
              </a:rPr>
              <a:t> </a:t>
            </a:r>
            <a:r>
              <a:rPr lang="en-US" sz="2000" dirty="0">
                <a:solidFill>
                  <a:srgbClr val="FF0000"/>
                </a:solidFill>
                <a:ea typeface="+mn-lt"/>
                <a:cs typeface="+mn-lt"/>
              </a:rPr>
              <a:t>in 2023</a:t>
            </a:r>
          </a:p>
          <a:p>
            <a:pPr marL="285750" indent="-285750">
              <a:buFont typeface="Arial,Sans-Serif"/>
              <a:buChar char="•"/>
            </a:pPr>
            <a:r>
              <a:rPr lang="tr-TR" sz="2000" dirty="0">
                <a:solidFill>
                  <a:srgbClr val="FF0000"/>
                </a:solidFill>
                <a:ea typeface="+mn-lt"/>
                <a:cs typeface="+mn-lt"/>
              </a:rPr>
              <a:t>5</a:t>
            </a:r>
            <a:r>
              <a:rPr lang="en-US" sz="2000" dirty="0">
                <a:solidFill>
                  <a:srgbClr val="FF0000"/>
                </a:solidFill>
                <a:ea typeface="+mn-lt"/>
                <a:cs typeface="+mn-lt"/>
              </a:rPr>
              <a:t> </a:t>
            </a:r>
            <a:r>
              <a:rPr lang="tr-TR" sz="2000" dirty="0" err="1">
                <a:solidFill>
                  <a:srgbClr val="FF0000"/>
                </a:solidFill>
                <a:ea typeface="+mn-lt"/>
                <a:cs typeface="+mn-lt"/>
              </a:rPr>
              <a:t>edited</a:t>
            </a:r>
            <a:r>
              <a:rPr lang="tr-TR" sz="2000" dirty="0">
                <a:solidFill>
                  <a:srgbClr val="FF0000"/>
                </a:solidFill>
                <a:ea typeface="+mn-lt"/>
                <a:cs typeface="+mn-lt"/>
              </a:rPr>
              <a:t> </a:t>
            </a:r>
            <a:r>
              <a:rPr lang="en-US" sz="2000" dirty="0">
                <a:solidFill>
                  <a:srgbClr val="FF0000"/>
                </a:solidFill>
                <a:ea typeface="+mn-lt"/>
                <a:cs typeface="+mn-lt"/>
              </a:rPr>
              <a:t>books </a:t>
            </a:r>
            <a:r>
              <a:rPr lang="tr-TR" sz="2000" dirty="0">
                <a:solidFill>
                  <a:srgbClr val="FF0000"/>
                </a:solidFill>
                <a:ea typeface="+mn-lt"/>
                <a:cs typeface="+mn-lt"/>
              </a:rPr>
              <a:t>+ 4 </a:t>
            </a:r>
            <a:r>
              <a:rPr lang="tr-TR" sz="2000" dirty="0" err="1">
                <a:solidFill>
                  <a:srgbClr val="FF0000"/>
                </a:solidFill>
                <a:ea typeface="+mn-lt"/>
                <a:cs typeface="+mn-lt"/>
              </a:rPr>
              <a:t>Proceeding</a:t>
            </a:r>
            <a:r>
              <a:rPr lang="tr-TR" sz="2000" dirty="0">
                <a:solidFill>
                  <a:srgbClr val="FF0000"/>
                </a:solidFill>
                <a:ea typeface="+mn-lt"/>
                <a:cs typeface="+mn-lt"/>
              </a:rPr>
              <a:t> </a:t>
            </a:r>
            <a:r>
              <a:rPr lang="tr-TR" sz="2000" dirty="0" err="1">
                <a:solidFill>
                  <a:srgbClr val="FF0000"/>
                </a:solidFill>
                <a:ea typeface="+mn-lt"/>
                <a:cs typeface="+mn-lt"/>
              </a:rPr>
              <a:t>books</a:t>
            </a:r>
            <a:r>
              <a:rPr lang="tr-TR" sz="2000" dirty="0">
                <a:solidFill>
                  <a:srgbClr val="FF0000"/>
                </a:solidFill>
                <a:ea typeface="+mn-lt"/>
                <a:cs typeface="+mn-lt"/>
              </a:rPr>
              <a:t> </a:t>
            </a:r>
            <a:r>
              <a:rPr lang="en-US" sz="2000" dirty="0">
                <a:solidFill>
                  <a:srgbClr val="FF0000"/>
                </a:solidFill>
                <a:ea typeface="+mn-lt"/>
                <a:cs typeface="+mn-lt"/>
              </a:rPr>
              <a:t>in 2024</a:t>
            </a:r>
          </a:p>
          <a:p>
            <a:pPr marL="285750" indent="-285750">
              <a:buFont typeface="Arial,Sans-Serif"/>
              <a:buChar char="•"/>
            </a:pPr>
            <a:r>
              <a:rPr lang="tr-TR" sz="2000" dirty="0">
                <a:ea typeface="+mn-lt"/>
                <a:cs typeface="+mn-lt"/>
              </a:rPr>
              <a:t>5</a:t>
            </a:r>
            <a:r>
              <a:rPr lang="en-US" sz="2000" dirty="0">
                <a:ea typeface="+mn-lt"/>
                <a:cs typeface="+mn-lt"/>
              </a:rPr>
              <a:t> </a:t>
            </a:r>
            <a:r>
              <a:rPr lang="tr-TR" sz="2000" dirty="0" err="1">
                <a:ea typeface="+mn-lt"/>
                <a:cs typeface="+mn-lt"/>
              </a:rPr>
              <a:t>edited</a:t>
            </a:r>
            <a:r>
              <a:rPr lang="tr-TR" sz="2000" dirty="0">
                <a:ea typeface="+mn-lt"/>
                <a:cs typeface="+mn-lt"/>
              </a:rPr>
              <a:t> </a:t>
            </a:r>
            <a:r>
              <a:rPr lang="en-US" sz="2000" dirty="0">
                <a:ea typeface="+mn-lt"/>
                <a:cs typeface="+mn-lt"/>
              </a:rPr>
              <a:t>books </a:t>
            </a:r>
            <a:r>
              <a:rPr lang="tr-TR" sz="2000" dirty="0">
                <a:ea typeface="+mn-lt"/>
                <a:cs typeface="+mn-lt"/>
              </a:rPr>
              <a:t>+ 4 </a:t>
            </a:r>
            <a:r>
              <a:rPr lang="tr-TR" sz="2000" dirty="0" err="1">
                <a:ea typeface="+mn-lt"/>
                <a:cs typeface="+mn-lt"/>
              </a:rPr>
              <a:t>Proceeding</a:t>
            </a:r>
            <a:r>
              <a:rPr lang="tr-TR" sz="2000" dirty="0">
                <a:ea typeface="+mn-lt"/>
                <a:cs typeface="+mn-lt"/>
              </a:rPr>
              <a:t> </a:t>
            </a:r>
            <a:r>
              <a:rPr lang="tr-TR" sz="2000" dirty="0" err="1">
                <a:ea typeface="+mn-lt"/>
                <a:cs typeface="+mn-lt"/>
              </a:rPr>
              <a:t>books</a:t>
            </a:r>
            <a:r>
              <a:rPr lang="tr-TR" sz="2000" dirty="0">
                <a:ea typeface="+mn-lt"/>
                <a:cs typeface="+mn-lt"/>
              </a:rPr>
              <a:t> </a:t>
            </a:r>
            <a:r>
              <a:rPr lang="en-US" sz="2000" dirty="0">
                <a:ea typeface="+mn-lt"/>
                <a:cs typeface="+mn-lt"/>
              </a:rPr>
              <a:t>in 2025</a:t>
            </a:r>
          </a:p>
          <a:p>
            <a:pPr marL="285750" indent="-285750">
              <a:buFont typeface="Arial,Sans-Serif"/>
              <a:buChar char="•"/>
            </a:pPr>
            <a:r>
              <a:rPr lang="tr-TR" sz="2000" dirty="0">
                <a:ea typeface="+mn-lt"/>
                <a:cs typeface="+mn-lt"/>
              </a:rPr>
              <a:t>5</a:t>
            </a:r>
            <a:r>
              <a:rPr lang="en-US" sz="2000" dirty="0">
                <a:ea typeface="+mn-lt"/>
                <a:cs typeface="+mn-lt"/>
              </a:rPr>
              <a:t> </a:t>
            </a:r>
            <a:r>
              <a:rPr lang="tr-TR" sz="2000" dirty="0">
                <a:ea typeface="+mn-lt"/>
                <a:cs typeface="+mn-lt"/>
              </a:rPr>
              <a:t>edited </a:t>
            </a:r>
            <a:r>
              <a:rPr lang="en-US" sz="2000" dirty="0">
                <a:ea typeface="+mn-lt"/>
                <a:cs typeface="+mn-lt"/>
              </a:rPr>
              <a:t>books </a:t>
            </a:r>
            <a:r>
              <a:rPr lang="tr-TR" sz="2000" dirty="0">
                <a:ea typeface="+mn-lt"/>
                <a:cs typeface="+mn-lt"/>
              </a:rPr>
              <a:t>+ 4 Proceeding books </a:t>
            </a:r>
            <a:r>
              <a:rPr lang="en-US" sz="2000" dirty="0">
                <a:ea typeface="+mn-lt"/>
                <a:cs typeface="+mn-lt"/>
              </a:rPr>
              <a:t>in 202</a:t>
            </a:r>
            <a:r>
              <a:rPr lang="tr-TR" sz="2000" dirty="0">
                <a:ea typeface="+mn-lt"/>
                <a:cs typeface="+mn-lt"/>
              </a:rPr>
              <a:t>6</a:t>
            </a:r>
          </a:p>
          <a:p>
            <a:pPr marL="285750" indent="-285750">
              <a:buFont typeface="Arial,Sans-Serif"/>
              <a:buChar char="•"/>
            </a:pPr>
            <a:endParaRPr lang="tr-TR" sz="2000" dirty="0">
              <a:ea typeface="+mn-lt"/>
              <a:cs typeface="+mn-lt"/>
            </a:endParaRPr>
          </a:p>
          <a:p>
            <a:r>
              <a:rPr lang="tr-TR" sz="2000" dirty="0">
                <a:ea typeface="+mn-lt"/>
                <a:cs typeface="+mn-lt"/>
              </a:rPr>
              <a:t>S</a:t>
            </a:r>
            <a:r>
              <a:rPr lang="en-US" sz="2000" dirty="0">
                <a:ea typeface="+mn-lt"/>
                <a:cs typeface="+mn-lt"/>
              </a:rPr>
              <a:t>ARES has already published 6 Special books in various subjects in Springer</a:t>
            </a:r>
            <a:r>
              <a:rPr lang="tr-TR" sz="2000" dirty="0">
                <a:ea typeface="+mn-lt"/>
                <a:cs typeface="+mn-lt"/>
              </a:rPr>
              <a:t>. </a:t>
            </a:r>
            <a:r>
              <a:rPr lang="en-US" sz="2000" dirty="0">
                <a:ea typeface="+mn-lt"/>
                <a:cs typeface="+mn-lt"/>
              </a:rPr>
              <a:t>In total 13 books including Proceedings.</a:t>
            </a:r>
          </a:p>
          <a:p>
            <a:pPr marL="285750" indent="-285750">
              <a:buFont typeface="Arial,Sans-Serif"/>
              <a:buChar char="•"/>
            </a:pPr>
            <a:endParaRPr lang="en-US" sz="2000" dirty="0">
              <a:ea typeface="+mn-lt"/>
              <a:cs typeface="+mn-lt"/>
            </a:endParaRPr>
          </a:p>
          <a:p>
            <a:pPr marL="571500" indent="-571500">
              <a:buFont typeface="Arial" panose="020B0604020202020204" pitchFamily="34" charset="0"/>
              <a:buChar char="•"/>
            </a:pPr>
            <a:endParaRPr lang="tr-TR" sz="2000" dirty="0"/>
          </a:p>
        </p:txBody>
      </p:sp>
      <p:pic>
        <p:nvPicPr>
          <p:cNvPr id="10" name="Resim 9"/>
          <p:cNvPicPr>
            <a:picLocks noChangeAspect="1"/>
          </p:cNvPicPr>
          <p:nvPr/>
        </p:nvPicPr>
        <p:blipFill rotWithShape="1">
          <a:blip r:embed="rId4" cstate="hqprint">
            <a:extLst>
              <a:ext uri="{28A0092B-C50C-407E-A947-70E740481C1C}">
                <a14:useLocalDpi xmlns:a14="http://schemas.microsoft.com/office/drawing/2010/main" val="0"/>
              </a:ext>
            </a:extLst>
          </a:blip>
          <a:srcRect l="28000" t="11354" r="31000" b="13021"/>
          <a:stretch/>
        </p:blipFill>
        <p:spPr>
          <a:xfrm>
            <a:off x="7791350" y="1304840"/>
            <a:ext cx="3670777" cy="5416635"/>
          </a:xfrm>
          <a:prstGeom prst="rect">
            <a:avLst/>
          </a:prstGeom>
        </p:spPr>
      </p:pic>
      <p:sp>
        <p:nvSpPr>
          <p:cNvPr id="11" name="Заголовок 1">
            <a:extLst>
              <a:ext uri="{FF2B5EF4-FFF2-40B4-BE49-F238E27FC236}">
                <a16:creationId xmlns:a16="http://schemas.microsoft.com/office/drawing/2014/main" id="{82DC4028-B051-443D-AC8C-A379C575B646}"/>
              </a:ext>
            </a:extLst>
          </p:cNvPr>
          <p:cNvSpPr txBox="1">
            <a:spLocks/>
          </p:cNvSpPr>
          <p:nvPr/>
        </p:nvSpPr>
        <p:spPr>
          <a:xfrm>
            <a:off x="2261843" y="747046"/>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cxnSp>
        <p:nvCxnSpPr>
          <p:cNvPr id="17" name="Düz Bağlayıcı 16">
            <a:extLst>
              <a:ext uri="{FF2B5EF4-FFF2-40B4-BE49-F238E27FC236}">
                <a16:creationId xmlns:a16="http://schemas.microsoft.com/office/drawing/2014/main" id="{64C7EB59-901C-4B88-8111-9567CEABF96C}"/>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08266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D0012-F510-EC6A-C584-6E7F6DB61C85}"/>
            </a:ext>
          </a:extLst>
        </p:cNvPr>
        <p:cNvGrpSpPr/>
        <p:nvPr/>
      </p:nvGrpSpPr>
      <p:grpSpPr>
        <a:xfrm>
          <a:off x="0" y="0"/>
          <a:ext cx="0" cy="0"/>
          <a:chOff x="0" y="0"/>
          <a:chExt cx="0" cy="0"/>
        </a:xfrm>
      </p:grpSpPr>
      <p:sp>
        <p:nvSpPr>
          <p:cNvPr id="3" name="Slayt Numarası Yer Tutucusu 2">
            <a:extLst>
              <a:ext uri="{FF2B5EF4-FFF2-40B4-BE49-F238E27FC236}">
                <a16:creationId xmlns:a16="http://schemas.microsoft.com/office/drawing/2014/main" id="{61E5C608-5EEC-A1DA-ACBE-777F396A7F79}"/>
              </a:ext>
            </a:extLst>
          </p:cNvPr>
          <p:cNvSpPr>
            <a:spLocks noGrp="1"/>
          </p:cNvSpPr>
          <p:nvPr>
            <p:ph type="sldNum" sz="quarter" idx="12"/>
          </p:nvPr>
        </p:nvSpPr>
        <p:spPr/>
        <p:txBody>
          <a:bodyPr/>
          <a:lstStyle/>
          <a:p>
            <a:fld id="{D33D9425-4C17-4553-9890-B586AD5FE55E}" type="slidenum">
              <a:rPr lang="tr-TR" smtClean="0"/>
              <a:pPr/>
              <a:t>41</a:t>
            </a:fld>
            <a:endParaRPr lang="tr-TR" dirty="0"/>
          </a:p>
        </p:txBody>
      </p:sp>
      <p:sp>
        <p:nvSpPr>
          <p:cNvPr id="9" name="TextBox 8">
            <a:extLst>
              <a:ext uri="{FF2B5EF4-FFF2-40B4-BE49-F238E27FC236}">
                <a16:creationId xmlns:a16="http://schemas.microsoft.com/office/drawing/2014/main" id="{5066CA5F-7608-1440-1281-B0D897A45132}"/>
              </a:ext>
            </a:extLst>
          </p:cNvPr>
          <p:cNvSpPr txBox="1"/>
          <p:nvPr/>
        </p:nvSpPr>
        <p:spPr>
          <a:xfrm>
            <a:off x="387413" y="1638282"/>
            <a:ext cx="8994712" cy="646331"/>
          </a:xfrm>
          <a:prstGeom prst="rect">
            <a:avLst/>
          </a:prstGeom>
          <a:noFill/>
        </p:spPr>
        <p:txBody>
          <a:bodyPr wrap="square">
            <a:spAutoFit/>
          </a:bodyPr>
          <a:lstStyle/>
          <a:p>
            <a:pPr marL="285750" indent="-285750">
              <a:buFont typeface="Arial" panose="020B0604020202020204" pitchFamily="34" charset="0"/>
              <a:buChar char="•"/>
            </a:pPr>
            <a:r>
              <a:rPr lang="tr-TR" dirty="0"/>
              <a:t>As SARES, we are publishing  </a:t>
            </a:r>
            <a:r>
              <a:rPr lang="hu-HU" dirty="0"/>
              <a:t>”S</a:t>
            </a:r>
            <a:r>
              <a:rPr lang="tr-TR" dirty="0"/>
              <a:t>ustainable </a:t>
            </a:r>
            <a:r>
              <a:rPr lang="hu-HU" dirty="0"/>
              <a:t>A</a:t>
            </a:r>
            <a:r>
              <a:rPr lang="tr-TR" dirty="0"/>
              <a:t>viation </a:t>
            </a:r>
            <a:r>
              <a:rPr lang="hu-HU" dirty="0"/>
              <a:t>B</a:t>
            </a:r>
            <a:r>
              <a:rPr lang="tr-TR" dirty="0"/>
              <a:t>o</a:t>
            </a:r>
            <a:r>
              <a:rPr lang="hu-HU" dirty="0"/>
              <a:t>o</a:t>
            </a:r>
            <a:r>
              <a:rPr lang="tr-TR" dirty="0"/>
              <a:t>ks</a:t>
            </a:r>
            <a:r>
              <a:rPr lang="hu-HU" dirty="0"/>
              <a:t>”</a:t>
            </a:r>
            <a:r>
              <a:rPr lang="tr-TR" dirty="0"/>
              <a:t> </a:t>
            </a:r>
            <a:r>
              <a:rPr lang="hu-HU" dirty="0"/>
              <a:t>yearly </a:t>
            </a:r>
            <a:r>
              <a:rPr lang="tr-TR" dirty="0"/>
              <a:t>after every symposium.</a:t>
            </a:r>
          </a:p>
          <a:p>
            <a:pPr marL="285750" indent="-285750">
              <a:buFont typeface="Arial" panose="020B0604020202020204" pitchFamily="34" charset="0"/>
              <a:buChar char="•"/>
            </a:pPr>
            <a:r>
              <a:rPr lang="hu-HU" dirty="0"/>
              <a:t>Up to date,</a:t>
            </a:r>
            <a:r>
              <a:rPr lang="hu-HU" baseline="0" dirty="0"/>
              <a:t> </a:t>
            </a:r>
            <a:r>
              <a:rPr lang="tr-TR" dirty="0"/>
              <a:t>SARES </a:t>
            </a:r>
            <a:r>
              <a:rPr lang="hu-HU" dirty="0"/>
              <a:t>has already </a:t>
            </a:r>
            <a:r>
              <a:rPr lang="tr-TR" dirty="0"/>
              <a:t>published 3 books </a:t>
            </a:r>
            <a:r>
              <a:rPr lang="hu-HU" dirty="0"/>
              <a:t>in</a:t>
            </a:r>
            <a:r>
              <a:rPr lang="tr-TR" dirty="0"/>
              <a:t> Springer.</a:t>
            </a:r>
          </a:p>
        </p:txBody>
      </p:sp>
      <p:grpSp>
        <p:nvGrpSpPr>
          <p:cNvPr id="13" name="Grup 12"/>
          <p:cNvGrpSpPr/>
          <p:nvPr/>
        </p:nvGrpSpPr>
        <p:grpSpPr>
          <a:xfrm>
            <a:off x="-622185" y="1760562"/>
            <a:ext cx="13150832" cy="5539860"/>
            <a:chOff x="943906" y="2639204"/>
            <a:chExt cx="9913437" cy="3837802"/>
          </a:xfrm>
        </p:grpSpPr>
        <p:pic>
          <p:nvPicPr>
            <p:cNvPr id="4" name="Resim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43906" y="2639204"/>
              <a:ext cx="4797253" cy="3837802"/>
            </a:xfrm>
            <a:prstGeom prst="rect">
              <a:avLst/>
            </a:prstGeom>
          </p:spPr>
        </p:pic>
        <p:pic>
          <p:nvPicPr>
            <p:cNvPr id="11" name="Resim 10"/>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3539320" y="2639204"/>
              <a:ext cx="4797253" cy="3837802"/>
            </a:xfrm>
            <a:prstGeom prst="rect">
              <a:avLst/>
            </a:prstGeom>
          </p:spPr>
        </p:pic>
        <p:pic>
          <p:nvPicPr>
            <p:cNvPr id="12" name="Resim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060090" y="2639204"/>
              <a:ext cx="4797253" cy="3837802"/>
            </a:xfrm>
            <a:prstGeom prst="rect">
              <a:avLst/>
            </a:prstGeom>
          </p:spPr>
        </p:pic>
      </p:grpSp>
      <p:sp>
        <p:nvSpPr>
          <p:cNvPr id="14" name="Заголовок 1">
            <a:extLst>
              <a:ext uri="{FF2B5EF4-FFF2-40B4-BE49-F238E27FC236}">
                <a16:creationId xmlns:a16="http://schemas.microsoft.com/office/drawing/2014/main" id="{D2116E6D-E4CF-4563-9499-9D3C5B5E3896}"/>
              </a:ext>
            </a:extLst>
          </p:cNvPr>
          <p:cNvSpPr txBox="1">
            <a:spLocks/>
          </p:cNvSpPr>
          <p:nvPr/>
        </p:nvSpPr>
        <p:spPr>
          <a:xfrm>
            <a:off x="2261843" y="747046"/>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cxnSp>
        <p:nvCxnSpPr>
          <p:cNvPr id="20" name="Düz Bağlayıcı 19">
            <a:extLst>
              <a:ext uri="{FF2B5EF4-FFF2-40B4-BE49-F238E27FC236}">
                <a16:creationId xmlns:a16="http://schemas.microsoft.com/office/drawing/2014/main" id="{6B91B573-6BDA-4A8E-BDAD-46756A1EB645}"/>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04348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F78A7-E729-BB4A-2434-F3B4018BD6AD}"/>
            </a:ext>
          </a:extLst>
        </p:cNvPr>
        <p:cNvGrpSpPr/>
        <p:nvPr/>
      </p:nvGrpSpPr>
      <p:grpSpPr>
        <a:xfrm>
          <a:off x="0" y="0"/>
          <a:ext cx="0" cy="0"/>
          <a:chOff x="0" y="0"/>
          <a:chExt cx="0" cy="0"/>
        </a:xfrm>
      </p:grpSpPr>
      <p:sp>
        <p:nvSpPr>
          <p:cNvPr id="3" name="Slayt Numarası Yer Tutucusu 2">
            <a:extLst>
              <a:ext uri="{FF2B5EF4-FFF2-40B4-BE49-F238E27FC236}">
                <a16:creationId xmlns:a16="http://schemas.microsoft.com/office/drawing/2014/main" id="{5591D811-BBE1-C827-1852-F5BBA43B28BF}"/>
              </a:ext>
            </a:extLst>
          </p:cNvPr>
          <p:cNvSpPr>
            <a:spLocks noGrp="1"/>
          </p:cNvSpPr>
          <p:nvPr>
            <p:ph type="sldNum" sz="quarter" idx="12"/>
          </p:nvPr>
        </p:nvSpPr>
        <p:spPr/>
        <p:txBody>
          <a:bodyPr/>
          <a:lstStyle/>
          <a:p>
            <a:fld id="{D33D9425-4C17-4553-9890-B586AD5FE55E}" type="slidenum">
              <a:rPr lang="tr-TR" smtClean="0"/>
              <a:pPr/>
              <a:t>42</a:t>
            </a:fld>
            <a:endParaRPr lang="tr-TR" dirty="0"/>
          </a:p>
        </p:txBody>
      </p:sp>
      <p:pic>
        <p:nvPicPr>
          <p:cNvPr id="4" name="Resim 3"/>
          <p:cNvPicPr>
            <a:picLocks noChangeAspect="1"/>
          </p:cNvPicPr>
          <p:nvPr/>
        </p:nvPicPr>
        <p:blipFill rotWithShape="1">
          <a:blip r:embed="rId3" cstate="hqprint">
            <a:extLst>
              <a:ext uri="{28A0092B-C50C-407E-A947-70E740481C1C}">
                <a14:useLocalDpi xmlns:a14="http://schemas.microsoft.com/office/drawing/2010/main" val="0"/>
              </a:ext>
            </a:extLst>
          </a:blip>
          <a:srcRect l="7982" t="9542" r="11335" b="5267"/>
          <a:stretch/>
        </p:blipFill>
        <p:spPr>
          <a:xfrm>
            <a:off x="1254926" y="1404020"/>
            <a:ext cx="9204166" cy="5468407"/>
          </a:xfrm>
          <a:prstGeom prst="rect">
            <a:avLst/>
          </a:prstGeom>
        </p:spPr>
      </p:pic>
      <p:sp>
        <p:nvSpPr>
          <p:cNvPr id="8" name="Заголовок 1">
            <a:extLst>
              <a:ext uri="{FF2B5EF4-FFF2-40B4-BE49-F238E27FC236}">
                <a16:creationId xmlns:a16="http://schemas.microsoft.com/office/drawing/2014/main" id="{A314A3B2-A0A2-4977-8F9E-DA724A08B201}"/>
              </a:ext>
            </a:extLst>
          </p:cNvPr>
          <p:cNvSpPr txBox="1">
            <a:spLocks/>
          </p:cNvSpPr>
          <p:nvPr/>
        </p:nvSpPr>
        <p:spPr>
          <a:xfrm>
            <a:off x="2261843" y="747046"/>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cxnSp>
        <p:nvCxnSpPr>
          <p:cNvPr id="14" name="Düz Bağlayıcı 13">
            <a:extLst>
              <a:ext uri="{FF2B5EF4-FFF2-40B4-BE49-F238E27FC236}">
                <a16:creationId xmlns:a16="http://schemas.microsoft.com/office/drawing/2014/main" id="{DC67FA3E-8E22-4CC4-9C53-E7C76DA07640}"/>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223399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36237-CDB4-A8D7-F2AC-33DC55FEBA46}"/>
            </a:ext>
          </a:extLst>
        </p:cNvPr>
        <p:cNvGrpSpPr/>
        <p:nvPr/>
      </p:nvGrpSpPr>
      <p:grpSpPr>
        <a:xfrm>
          <a:off x="0" y="0"/>
          <a:ext cx="0" cy="0"/>
          <a:chOff x="0" y="0"/>
          <a:chExt cx="0" cy="0"/>
        </a:xfrm>
      </p:grpSpPr>
      <p:sp>
        <p:nvSpPr>
          <p:cNvPr id="3" name="Slayt Numarası Yer Tutucusu 2">
            <a:extLst>
              <a:ext uri="{FF2B5EF4-FFF2-40B4-BE49-F238E27FC236}">
                <a16:creationId xmlns:a16="http://schemas.microsoft.com/office/drawing/2014/main" id="{8F84C7B4-0FF0-8B5D-C362-96103FEDF8DF}"/>
              </a:ext>
            </a:extLst>
          </p:cNvPr>
          <p:cNvSpPr>
            <a:spLocks noGrp="1"/>
          </p:cNvSpPr>
          <p:nvPr>
            <p:ph type="sldNum" sz="quarter" idx="12"/>
          </p:nvPr>
        </p:nvSpPr>
        <p:spPr/>
        <p:txBody>
          <a:bodyPr/>
          <a:lstStyle/>
          <a:p>
            <a:fld id="{D33D9425-4C17-4553-9890-B586AD5FE55E}" type="slidenum">
              <a:rPr lang="tr-TR" smtClean="0"/>
              <a:pPr/>
              <a:t>43</a:t>
            </a:fld>
            <a:endParaRPr lang="tr-TR" dirty="0"/>
          </a:p>
        </p:txBody>
      </p:sp>
      <p:sp>
        <p:nvSpPr>
          <p:cNvPr id="14" name="Заголовок 1">
            <a:extLst>
              <a:ext uri="{FF2B5EF4-FFF2-40B4-BE49-F238E27FC236}">
                <a16:creationId xmlns:a16="http://schemas.microsoft.com/office/drawing/2014/main" id="{8ACCEAB2-5ADE-DE84-1F6E-3198A73AA5C4}"/>
              </a:ext>
            </a:extLst>
          </p:cNvPr>
          <p:cNvSpPr txBox="1">
            <a:spLocks/>
          </p:cNvSpPr>
          <p:nvPr/>
        </p:nvSpPr>
        <p:spPr>
          <a:xfrm>
            <a:off x="116114" y="900074"/>
            <a:ext cx="4887298" cy="838200"/>
          </a:xfrm>
          <a:prstGeom prst="rect">
            <a:avLst/>
          </a:prstGeom>
        </p:spPr>
        <p:txBody>
          <a:bodyPr vert="horz" lIns="91440" tIns="45720" rIns="91440" bIns="45720" rtlCol="0" anchor="ctr">
            <a:normAutofit/>
          </a:bodyPr>
          <a:lstStyle>
            <a:defPPr>
              <a:defRPr lang="tr-TR"/>
            </a:defPPr>
            <a:lvl1pPr>
              <a:lnSpc>
                <a:spcPct val="90000"/>
              </a:lnSpc>
              <a:spcBef>
                <a:spcPct val="0"/>
              </a:spcBef>
              <a:buNone/>
              <a:defRPr sz="4400">
                <a:latin typeface="+mj-lt"/>
                <a:ea typeface="+mj-ea"/>
                <a:cs typeface="+mj-cs"/>
              </a:defRPr>
            </a:lvl1pPr>
          </a:lstStyle>
          <a:p>
            <a:r>
              <a:rPr lang="en-GB" sz="2000" b="1" dirty="0"/>
              <a:t>Symposium Proceedings Publications</a:t>
            </a:r>
            <a:endParaRPr lang="tr-TR" sz="2000" b="1" dirty="0"/>
          </a:p>
        </p:txBody>
      </p:sp>
      <p:pic>
        <p:nvPicPr>
          <p:cNvPr id="4" name="Resim 3"/>
          <p:cNvPicPr>
            <a:picLocks noChangeAspect="1"/>
          </p:cNvPicPr>
          <p:nvPr/>
        </p:nvPicPr>
        <p:blipFill rotWithShape="1">
          <a:blip r:embed="rId3" cstate="hqprint">
            <a:extLst>
              <a:ext uri="{28A0092B-C50C-407E-A947-70E740481C1C}">
                <a14:useLocalDpi xmlns:a14="http://schemas.microsoft.com/office/drawing/2010/main" val="0"/>
              </a:ext>
            </a:extLst>
          </a:blip>
          <a:srcRect l="6663" t="12592" r="5473" b="12275"/>
          <a:stretch/>
        </p:blipFill>
        <p:spPr>
          <a:xfrm>
            <a:off x="297542" y="1568904"/>
            <a:ext cx="10711543" cy="5152571"/>
          </a:xfrm>
          <a:prstGeom prst="rect">
            <a:avLst/>
          </a:prstGeom>
        </p:spPr>
      </p:pic>
      <p:sp>
        <p:nvSpPr>
          <p:cNvPr id="16" name="Заголовок 1">
            <a:extLst>
              <a:ext uri="{FF2B5EF4-FFF2-40B4-BE49-F238E27FC236}">
                <a16:creationId xmlns:a16="http://schemas.microsoft.com/office/drawing/2014/main" id="{3A690FC4-95A4-46C5-BFA7-24108833775F}"/>
              </a:ext>
            </a:extLst>
          </p:cNvPr>
          <p:cNvSpPr txBox="1">
            <a:spLocks/>
          </p:cNvSpPr>
          <p:nvPr/>
        </p:nvSpPr>
        <p:spPr>
          <a:xfrm>
            <a:off x="116114" y="561975"/>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spTree>
    <p:extLst>
      <p:ext uri="{BB962C8B-B14F-4D97-AF65-F5344CB8AC3E}">
        <p14:creationId xmlns:p14="http://schemas.microsoft.com/office/powerpoint/2010/main" val="13815843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28C69-E593-A6C4-0075-7EDDA36C6BCD}"/>
            </a:ext>
          </a:extLst>
        </p:cNvPr>
        <p:cNvGrpSpPr/>
        <p:nvPr/>
      </p:nvGrpSpPr>
      <p:grpSpPr>
        <a:xfrm>
          <a:off x="0" y="0"/>
          <a:ext cx="0" cy="0"/>
          <a:chOff x="0" y="0"/>
          <a:chExt cx="0" cy="0"/>
        </a:xfrm>
      </p:grpSpPr>
      <p:sp>
        <p:nvSpPr>
          <p:cNvPr id="3" name="Slayt Numarası Yer Tutucusu 2">
            <a:extLst>
              <a:ext uri="{FF2B5EF4-FFF2-40B4-BE49-F238E27FC236}">
                <a16:creationId xmlns:a16="http://schemas.microsoft.com/office/drawing/2014/main" id="{995355D4-E569-58B9-468E-25D5864A1312}"/>
              </a:ext>
            </a:extLst>
          </p:cNvPr>
          <p:cNvSpPr>
            <a:spLocks noGrp="1"/>
          </p:cNvSpPr>
          <p:nvPr>
            <p:ph type="sldNum" sz="quarter" idx="12"/>
          </p:nvPr>
        </p:nvSpPr>
        <p:spPr/>
        <p:txBody>
          <a:bodyPr/>
          <a:lstStyle/>
          <a:p>
            <a:fld id="{D33D9425-4C17-4553-9890-B586AD5FE55E}" type="slidenum">
              <a:rPr lang="tr-TR" smtClean="0"/>
              <a:pPr/>
              <a:t>44</a:t>
            </a:fld>
            <a:endParaRPr lang="tr-TR" dirty="0"/>
          </a:p>
        </p:txBody>
      </p:sp>
      <p:sp>
        <p:nvSpPr>
          <p:cNvPr id="6" name="TextBox 5">
            <a:extLst>
              <a:ext uri="{FF2B5EF4-FFF2-40B4-BE49-F238E27FC236}">
                <a16:creationId xmlns:a16="http://schemas.microsoft.com/office/drawing/2014/main" id="{9B27BC84-21FB-5F74-08F1-689B43F59CB2}"/>
              </a:ext>
            </a:extLst>
          </p:cNvPr>
          <p:cNvSpPr txBox="1"/>
          <p:nvPr/>
        </p:nvSpPr>
        <p:spPr>
          <a:xfrm>
            <a:off x="123568" y="1790476"/>
            <a:ext cx="6549606" cy="1295868"/>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en-US" b="0" i="0" dirty="0">
                <a:effectLst/>
                <a:latin typeface="ui-sans-serif"/>
              </a:rPr>
              <a:t>One of our book; Unmanned Aerial Vehicle Design and Technology will </a:t>
            </a:r>
            <a:r>
              <a:rPr lang="en-US" b="0" i="0" dirty="0">
                <a:solidFill>
                  <a:srgbClr val="FF0000"/>
                </a:solidFill>
                <a:effectLst/>
                <a:latin typeface="ui-sans-serif"/>
              </a:rPr>
              <a:t>translate to Chinese </a:t>
            </a:r>
            <a:r>
              <a:rPr lang="en-US" b="0" i="0" dirty="0">
                <a:effectLst/>
                <a:latin typeface="ui-sans-serif"/>
              </a:rPr>
              <a:t>upon request from China</a:t>
            </a:r>
          </a:p>
          <a:p>
            <a:pPr marL="285750" indent="-285750" algn="just">
              <a:lnSpc>
                <a:spcPct val="150000"/>
              </a:lnSpc>
              <a:buFont typeface="Arial" panose="020B0604020202020204" pitchFamily="34" charset="0"/>
              <a:buChar char="•"/>
            </a:pPr>
            <a:endParaRPr lang="en-US" b="0" i="0" dirty="0">
              <a:effectLst/>
              <a:latin typeface="ui-sans-serif"/>
            </a:endParaRPr>
          </a:p>
        </p:txBody>
      </p:sp>
      <p:pic>
        <p:nvPicPr>
          <p:cNvPr id="4" name="Resim 3"/>
          <p:cNvPicPr>
            <a:picLocks noChangeAspect="1"/>
          </p:cNvPicPr>
          <p:nvPr/>
        </p:nvPicPr>
        <p:blipFill rotWithShape="1">
          <a:blip r:embed="rId3" cstate="hqprint">
            <a:extLst>
              <a:ext uri="{28A0092B-C50C-407E-A947-70E740481C1C}">
                <a14:useLocalDpi xmlns:a14="http://schemas.microsoft.com/office/drawing/2010/main" val="0"/>
              </a:ext>
            </a:extLst>
          </a:blip>
          <a:srcRect l="27905" t="12083" r="33619" b="14226"/>
          <a:stretch/>
        </p:blipFill>
        <p:spPr>
          <a:xfrm>
            <a:off x="7583287" y="1360226"/>
            <a:ext cx="3499103" cy="5361249"/>
          </a:xfrm>
          <a:prstGeom prst="rect">
            <a:avLst/>
          </a:prstGeom>
        </p:spPr>
      </p:pic>
      <p:sp>
        <p:nvSpPr>
          <p:cNvPr id="5" name="Заголовок 1">
            <a:extLst>
              <a:ext uri="{FF2B5EF4-FFF2-40B4-BE49-F238E27FC236}">
                <a16:creationId xmlns:a16="http://schemas.microsoft.com/office/drawing/2014/main" id="{E7932376-E309-87C8-D18C-11771DF52B84}"/>
              </a:ext>
            </a:extLst>
          </p:cNvPr>
          <p:cNvSpPr txBox="1">
            <a:spLocks/>
          </p:cNvSpPr>
          <p:nvPr/>
        </p:nvSpPr>
        <p:spPr>
          <a:xfrm>
            <a:off x="2261843" y="747046"/>
            <a:ext cx="9944545" cy="920219"/>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4400">
                <a:latin typeface="+mj-lt"/>
                <a:ea typeface="+mj-ea"/>
                <a:cs typeface="+mj-cs"/>
              </a:defRPr>
            </a:lvl1pPr>
          </a:lstStyle>
          <a:p>
            <a:r>
              <a:rPr lang="tr-TR" sz="3000" b="1" dirty="0">
                <a:latin typeface="+mn-lt"/>
              </a:rPr>
              <a:t>International Symposiums and Activities</a:t>
            </a:r>
            <a:endParaRPr lang="ru-RU" sz="3000" b="1" dirty="0">
              <a:latin typeface="+mn-lt"/>
            </a:endParaRPr>
          </a:p>
        </p:txBody>
      </p:sp>
      <p:cxnSp>
        <p:nvCxnSpPr>
          <p:cNvPr id="18" name="Düz Bağlayıcı 17">
            <a:extLst>
              <a:ext uri="{FF2B5EF4-FFF2-40B4-BE49-F238E27FC236}">
                <a16:creationId xmlns:a16="http://schemas.microsoft.com/office/drawing/2014/main" id="{87B3FDC9-61BC-4553-A125-06297BECD695}"/>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743008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Düz Bağlayıcı 7">
            <a:extLst>
              <a:ext uri="{FF2B5EF4-FFF2-40B4-BE49-F238E27FC236}">
                <a16:creationId xmlns:a16="http://schemas.microsoft.com/office/drawing/2014/main" id="{A42FED67-CAB2-47AC-81B5-4CEBE8AD301C}"/>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
        <p:nvSpPr>
          <p:cNvPr id="9" name="Başlık 1">
            <a:extLst>
              <a:ext uri="{FF2B5EF4-FFF2-40B4-BE49-F238E27FC236}">
                <a16:creationId xmlns:a16="http://schemas.microsoft.com/office/drawing/2014/main" id="{6E8B3840-8D5E-C4AA-31BC-EC91C2989403}"/>
              </a:ext>
            </a:extLst>
          </p:cNvPr>
          <p:cNvSpPr txBox="1">
            <a:spLocks/>
          </p:cNvSpPr>
          <p:nvPr/>
        </p:nvSpPr>
        <p:spPr>
          <a:xfrm>
            <a:off x="3836868" y="539722"/>
            <a:ext cx="59671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a:t>Collaboration </a:t>
            </a:r>
            <a:r>
              <a:rPr lang="tr-TR" sz="3600" dirty="0" err="1"/>
              <a:t>Projects</a:t>
            </a:r>
            <a:endParaRPr lang="tr-TR" sz="3600" dirty="0"/>
          </a:p>
        </p:txBody>
      </p:sp>
      <p:pic>
        <p:nvPicPr>
          <p:cNvPr id="12" name="Resim 11">
            <a:extLst>
              <a:ext uri="{FF2B5EF4-FFF2-40B4-BE49-F238E27FC236}">
                <a16:creationId xmlns:a16="http://schemas.microsoft.com/office/drawing/2014/main" id="{43C16EA2-75D3-510B-CA3A-76C052889481}"/>
              </a:ext>
            </a:extLst>
          </p:cNvPr>
          <p:cNvPicPr>
            <a:picLocks noChangeAspect="1"/>
          </p:cNvPicPr>
          <p:nvPr/>
        </p:nvPicPr>
        <p:blipFill>
          <a:blip r:embed="rId3"/>
          <a:stretch>
            <a:fillRect/>
          </a:stretch>
        </p:blipFill>
        <p:spPr>
          <a:xfrm>
            <a:off x="1594874" y="1653046"/>
            <a:ext cx="8836083" cy="4563271"/>
          </a:xfrm>
          <a:prstGeom prst="rect">
            <a:avLst/>
          </a:prstGeom>
        </p:spPr>
      </p:pic>
      <p:sp>
        <p:nvSpPr>
          <p:cNvPr id="14" name="Metin kutusu 13">
            <a:extLst>
              <a:ext uri="{FF2B5EF4-FFF2-40B4-BE49-F238E27FC236}">
                <a16:creationId xmlns:a16="http://schemas.microsoft.com/office/drawing/2014/main" id="{15804117-A0B7-AB12-825F-2D18879191F2}"/>
              </a:ext>
            </a:extLst>
          </p:cNvPr>
          <p:cNvSpPr txBox="1"/>
          <p:nvPr/>
        </p:nvSpPr>
        <p:spPr>
          <a:xfrm>
            <a:off x="3483034" y="6341631"/>
            <a:ext cx="6168042" cy="461665"/>
          </a:xfrm>
          <a:prstGeom prst="rect">
            <a:avLst/>
          </a:prstGeom>
          <a:noFill/>
        </p:spPr>
        <p:txBody>
          <a:bodyPr wrap="square">
            <a:spAutoFit/>
          </a:bodyPr>
          <a:lstStyle/>
          <a:p>
            <a:r>
              <a:rPr lang="tr-TR" sz="2400" dirty="0"/>
              <a:t>https://e-uav.org/en/index.php</a:t>
            </a:r>
          </a:p>
        </p:txBody>
      </p:sp>
    </p:spTree>
    <p:extLst>
      <p:ext uri="{BB962C8B-B14F-4D97-AF65-F5344CB8AC3E}">
        <p14:creationId xmlns:p14="http://schemas.microsoft.com/office/powerpoint/2010/main" val="17419106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Düz Bağlayıcı 7">
            <a:extLst>
              <a:ext uri="{FF2B5EF4-FFF2-40B4-BE49-F238E27FC236}">
                <a16:creationId xmlns:a16="http://schemas.microsoft.com/office/drawing/2014/main" id="{A42FED67-CAB2-47AC-81B5-4CEBE8AD301C}"/>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
        <p:nvSpPr>
          <p:cNvPr id="9" name="Başlık 1">
            <a:extLst>
              <a:ext uri="{FF2B5EF4-FFF2-40B4-BE49-F238E27FC236}">
                <a16:creationId xmlns:a16="http://schemas.microsoft.com/office/drawing/2014/main" id="{6E8B3840-8D5E-C4AA-31BC-EC91C2989403}"/>
              </a:ext>
            </a:extLst>
          </p:cNvPr>
          <p:cNvSpPr txBox="1">
            <a:spLocks/>
          </p:cNvSpPr>
          <p:nvPr/>
        </p:nvSpPr>
        <p:spPr>
          <a:xfrm>
            <a:off x="3794422" y="593772"/>
            <a:ext cx="59671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a:t>Collaboration </a:t>
            </a:r>
            <a:r>
              <a:rPr lang="tr-TR" sz="3600" dirty="0" err="1"/>
              <a:t>Projects</a:t>
            </a:r>
            <a:endParaRPr lang="tr-TR" sz="3600" dirty="0"/>
          </a:p>
        </p:txBody>
      </p:sp>
      <p:sp>
        <p:nvSpPr>
          <p:cNvPr id="14" name="Metin kutusu 13">
            <a:extLst>
              <a:ext uri="{FF2B5EF4-FFF2-40B4-BE49-F238E27FC236}">
                <a16:creationId xmlns:a16="http://schemas.microsoft.com/office/drawing/2014/main" id="{15804117-A0B7-AB12-825F-2D18879191F2}"/>
              </a:ext>
            </a:extLst>
          </p:cNvPr>
          <p:cNvSpPr txBox="1"/>
          <p:nvPr/>
        </p:nvSpPr>
        <p:spPr>
          <a:xfrm>
            <a:off x="3483034" y="6341631"/>
            <a:ext cx="6168042" cy="461665"/>
          </a:xfrm>
          <a:prstGeom prst="rect">
            <a:avLst/>
          </a:prstGeom>
          <a:noFill/>
        </p:spPr>
        <p:txBody>
          <a:bodyPr wrap="square">
            <a:spAutoFit/>
          </a:bodyPr>
          <a:lstStyle/>
          <a:p>
            <a:r>
              <a:rPr lang="tr-TR" sz="2400" dirty="0"/>
              <a:t>https://e-uav.org/en/index.php</a:t>
            </a:r>
          </a:p>
        </p:txBody>
      </p:sp>
      <p:pic>
        <p:nvPicPr>
          <p:cNvPr id="4" name="Resim 3">
            <a:extLst>
              <a:ext uri="{FF2B5EF4-FFF2-40B4-BE49-F238E27FC236}">
                <a16:creationId xmlns:a16="http://schemas.microsoft.com/office/drawing/2014/main" id="{3D56589A-160D-D609-624D-62AB19588440}"/>
              </a:ext>
            </a:extLst>
          </p:cNvPr>
          <p:cNvPicPr>
            <a:picLocks noChangeAspect="1"/>
          </p:cNvPicPr>
          <p:nvPr/>
        </p:nvPicPr>
        <p:blipFill>
          <a:blip r:embed="rId3"/>
          <a:stretch>
            <a:fillRect/>
          </a:stretch>
        </p:blipFill>
        <p:spPr>
          <a:xfrm>
            <a:off x="1793558" y="1645216"/>
            <a:ext cx="8438716" cy="4619012"/>
          </a:xfrm>
          <a:prstGeom prst="rect">
            <a:avLst/>
          </a:prstGeom>
        </p:spPr>
      </p:pic>
    </p:spTree>
    <p:extLst>
      <p:ext uri="{BB962C8B-B14F-4D97-AF65-F5344CB8AC3E}">
        <p14:creationId xmlns:p14="http://schemas.microsoft.com/office/powerpoint/2010/main" val="14238851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Düz Bağlayıcı 7">
            <a:extLst>
              <a:ext uri="{FF2B5EF4-FFF2-40B4-BE49-F238E27FC236}">
                <a16:creationId xmlns:a16="http://schemas.microsoft.com/office/drawing/2014/main" id="{A42FED67-CAB2-47AC-81B5-4CEBE8AD301C}"/>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
        <p:nvSpPr>
          <p:cNvPr id="9" name="Başlık 1">
            <a:extLst>
              <a:ext uri="{FF2B5EF4-FFF2-40B4-BE49-F238E27FC236}">
                <a16:creationId xmlns:a16="http://schemas.microsoft.com/office/drawing/2014/main" id="{6E8B3840-8D5E-C4AA-31BC-EC91C2989403}"/>
              </a:ext>
            </a:extLst>
          </p:cNvPr>
          <p:cNvSpPr txBox="1">
            <a:spLocks/>
          </p:cNvSpPr>
          <p:nvPr/>
        </p:nvSpPr>
        <p:spPr>
          <a:xfrm>
            <a:off x="3683943" y="620848"/>
            <a:ext cx="59671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a:t>Collaboration </a:t>
            </a:r>
            <a:r>
              <a:rPr lang="tr-TR" sz="3600" dirty="0" err="1"/>
              <a:t>Projects</a:t>
            </a:r>
            <a:endParaRPr lang="tr-TR" sz="3600" dirty="0"/>
          </a:p>
        </p:txBody>
      </p:sp>
      <p:sp>
        <p:nvSpPr>
          <p:cNvPr id="14" name="Metin kutusu 13">
            <a:extLst>
              <a:ext uri="{FF2B5EF4-FFF2-40B4-BE49-F238E27FC236}">
                <a16:creationId xmlns:a16="http://schemas.microsoft.com/office/drawing/2014/main" id="{15804117-A0B7-AB12-825F-2D18879191F2}"/>
              </a:ext>
            </a:extLst>
          </p:cNvPr>
          <p:cNvSpPr txBox="1"/>
          <p:nvPr/>
        </p:nvSpPr>
        <p:spPr>
          <a:xfrm>
            <a:off x="3483034" y="6341631"/>
            <a:ext cx="6168042" cy="461665"/>
          </a:xfrm>
          <a:prstGeom prst="rect">
            <a:avLst/>
          </a:prstGeom>
          <a:noFill/>
        </p:spPr>
        <p:txBody>
          <a:bodyPr wrap="square">
            <a:spAutoFit/>
          </a:bodyPr>
          <a:lstStyle/>
          <a:p>
            <a:r>
              <a:rPr lang="tr-TR" sz="2400" dirty="0"/>
              <a:t>https://e-uav.org/en/index.php</a:t>
            </a:r>
          </a:p>
        </p:txBody>
      </p:sp>
      <p:pic>
        <p:nvPicPr>
          <p:cNvPr id="5" name="Resim 4">
            <a:extLst>
              <a:ext uri="{FF2B5EF4-FFF2-40B4-BE49-F238E27FC236}">
                <a16:creationId xmlns:a16="http://schemas.microsoft.com/office/drawing/2014/main" id="{E4EE3EEB-262B-3357-4549-F3F95ED53589}"/>
              </a:ext>
            </a:extLst>
          </p:cNvPr>
          <p:cNvPicPr>
            <a:picLocks noChangeAspect="1"/>
          </p:cNvPicPr>
          <p:nvPr/>
        </p:nvPicPr>
        <p:blipFill>
          <a:blip r:embed="rId3"/>
          <a:stretch>
            <a:fillRect/>
          </a:stretch>
        </p:blipFill>
        <p:spPr>
          <a:xfrm>
            <a:off x="289736" y="1599157"/>
            <a:ext cx="11287125" cy="4714875"/>
          </a:xfrm>
          <a:prstGeom prst="rect">
            <a:avLst/>
          </a:prstGeom>
        </p:spPr>
      </p:pic>
    </p:spTree>
    <p:extLst>
      <p:ext uri="{BB962C8B-B14F-4D97-AF65-F5344CB8AC3E}">
        <p14:creationId xmlns:p14="http://schemas.microsoft.com/office/powerpoint/2010/main" val="6045636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Düz Bağlayıcı 7">
            <a:extLst>
              <a:ext uri="{FF2B5EF4-FFF2-40B4-BE49-F238E27FC236}">
                <a16:creationId xmlns:a16="http://schemas.microsoft.com/office/drawing/2014/main" id="{A42FED67-CAB2-47AC-81B5-4CEBE8AD301C}"/>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sp>
        <p:nvSpPr>
          <p:cNvPr id="9" name="Başlık 1">
            <a:extLst>
              <a:ext uri="{FF2B5EF4-FFF2-40B4-BE49-F238E27FC236}">
                <a16:creationId xmlns:a16="http://schemas.microsoft.com/office/drawing/2014/main" id="{6E8B3840-8D5E-C4AA-31BC-EC91C2989403}"/>
              </a:ext>
            </a:extLst>
          </p:cNvPr>
          <p:cNvSpPr txBox="1">
            <a:spLocks/>
          </p:cNvSpPr>
          <p:nvPr/>
        </p:nvSpPr>
        <p:spPr>
          <a:xfrm>
            <a:off x="4123209" y="620848"/>
            <a:ext cx="596713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a:t>Collaboration </a:t>
            </a:r>
            <a:r>
              <a:rPr lang="tr-TR" sz="3600" dirty="0" err="1"/>
              <a:t>Projects</a:t>
            </a:r>
            <a:endParaRPr lang="tr-TR" sz="3600" dirty="0"/>
          </a:p>
        </p:txBody>
      </p:sp>
      <p:sp>
        <p:nvSpPr>
          <p:cNvPr id="14" name="Metin kutusu 13">
            <a:extLst>
              <a:ext uri="{FF2B5EF4-FFF2-40B4-BE49-F238E27FC236}">
                <a16:creationId xmlns:a16="http://schemas.microsoft.com/office/drawing/2014/main" id="{15804117-A0B7-AB12-825F-2D18879191F2}"/>
              </a:ext>
            </a:extLst>
          </p:cNvPr>
          <p:cNvSpPr txBox="1"/>
          <p:nvPr/>
        </p:nvSpPr>
        <p:spPr>
          <a:xfrm>
            <a:off x="3483034" y="6341631"/>
            <a:ext cx="6168042" cy="461665"/>
          </a:xfrm>
          <a:prstGeom prst="rect">
            <a:avLst/>
          </a:prstGeom>
          <a:noFill/>
        </p:spPr>
        <p:txBody>
          <a:bodyPr wrap="square">
            <a:spAutoFit/>
          </a:bodyPr>
          <a:lstStyle/>
          <a:p>
            <a:r>
              <a:rPr lang="tr-TR" sz="2400" dirty="0"/>
              <a:t>https://e-uav.org/en/index.php</a:t>
            </a:r>
          </a:p>
        </p:txBody>
      </p:sp>
      <p:pic>
        <p:nvPicPr>
          <p:cNvPr id="4" name="Resim 3">
            <a:extLst>
              <a:ext uri="{FF2B5EF4-FFF2-40B4-BE49-F238E27FC236}">
                <a16:creationId xmlns:a16="http://schemas.microsoft.com/office/drawing/2014/main" id="{CEFA0405-A947-4DAF-4B60-ABEEDE245CC5}"/>
              </a:ext>
            </a:extLst>
          </p:cNvPr>
          <p:cNvPicPr>
            <a:picLocks noChangeAspect="1"/>
          </p:cNvPicPr>
          <p:nvPr/>
        </p:nvPicPr>
        <p:blipFill>
          <a:blip r:embed="rId3"/>
          <a:stretch>
            <a:fillRect/>
          </a:stretch>
        </p:blipFill>
        <p:spPr>
          <a:xfrm>
            <a:off x="140037" y="1823219"/>
            <a:ext cx="7108758" cy="4410692"/>
          </a:xfrm>
          <a:prstGeom prst="rect">
            <a:avLst/>
          </a:prstGeom>
        </p:spPr>
      </p:pic>
      <p:pic>
        <p:nvPicPr>
          <p:cNvPr id="11" name="Resim 10">
            <a:extLst>
              <a:ext uri="{FF2B5EF4-FFF2-40B4-BE49-F238E27FC236}">
                <a16:creationId xmlns:a16="http://schemas.microsoft.com/office/drawing/2014/main" id="{E7539E2F-9477-516B-5EB6-E50BF113BD56}"/>
              </a:ext>
            </a:extLst>
          </p:cNvPr>
          <p:cNvPicPr>
            <a:picLocks noChangeAspect="1"/>
          </p:cNvPicPr>
          <p:nvPr/>
        </p:nvPicPr>
        <p:blipFill>
          <a:blip r:embed="rId4"/>
          <a:stretch>
            <a:fillRect/>
          </a:stretch>
        </p:blipFill>
        <p:spPr>
          <a:xfrm>
            <a:off x="7106776" y="1784047"/>
            <a:ext cx="5088600" cy="4410692"/>
          </a:xfrm>
          <a:prstGeom prst="rect">
            <a:avLst/>
          </a:prstGeom>
        </p:spPr>
      </p:pic>
    </p:spTree>
    <p:extLst>
      <p:ext uri="{BB962C8B-B14F-4D97-AF65-F5344CB8AC3E}">
        <p14:creationId xmlns:p14="http://schemas.microsoft.com/office/powerpoint/2010/main" val="7136029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17E2B-48DB-EE92-010C-254C33DB1898}"/>
            </a:ext>
          </a:extLst>
        </p:cNvPr>
        <p:cNvGrpSpPr/>
        <p:nvPr/>
      </p:nvGrpSpPr>
      <p:grpSpPr>
        <a:xfrm>
          <a:off x="0" y="0"/>
          <a:ext cx="0" cy="0"/>
          <a:chOff x="0" y="0"/>
          <a:chExt cx="0" cy="0"/>
        </a:xfrm>
      </p:grpSpPr>
      <p:pic>
        <p:nvPicPr>
          <p:cNvPr id="10" name="İçerik Yer Tutucusu 4"/>
          <p:cNvPicPr>
            <a:picLocks noGrp="1" noChangeAspect="1"/>
          </p:cNvPicPr>
          <p:nvPr>
            <p:ph idx="1"/>
          </p:nvPr>
        </p:nvPicPr>
        <p:blipFill rotWithShape="1">
          <a:blip r:embed="rId3" cstate="hqprint">
            <a:extLst>
              <a:ext uri="{28A0092B-C50C-407E-A947-70E740481C1C}">
                <a14:useLocalDpi xmlns:a14="http://schemas.microsoft.com/office/drawing/2010/main" val="0"/>
              </a:ext>
            </a:extLst>
          </a:blip>
          <a:srcRect t="21471" b="17976"/>
          <a:stretch/>
        </p:blipFill>
        <p:spPr>
          <a:xfrm>
            <a:off x="5805714" y="2699657"/>
            <a:ext cx="6710961" cy="2286000"/>
          </a:xfrm>
        </p:spPr>
      </p:pic>
      <p:pic>
        <p:nvPicPr>
          <p:cNvPr id="2" name="Picture 1">
            <a:extLst>
              <a:ext uri="{FF2B5EF4-FFF2-40B4-BE49-F238E27FC236}">
                <a16:creationId xmlns:a16="http://schemas.microsoft.com/office/drawing/2014/main" id="{6080DBF9-6AFE-2386-985E-E97A99C2BBF6}"/>
              </a:ext>
            </a:extLst>
          </p:cNvPr>
          <p:cNvPicPr>
            <a:picLocks noChangeAspect="1"/>
          </p:cNvPicPr>
          <p:nvPr/>
        </p:nvPicPr>
        <p:blipFill>
          <a:blip r:embed="rId4"/>
          <a:stretch>
            <a:fillRect/>
          </a:stretch>
        </p:blipFill>
        <p:spPr>
          <a:xfrm>
            <a:off x="0" y="-1"/>
            <a:ext cx="1157053" cy="1146629"/>
          </a:xfrm>
          <a:prstGeom prst="rect">
            <a:avLst/>
          </a:prstGeom>
        </p:spPr>
      </p:pic>
      <p:pic>
        <p:nvPicPr>
          <p:cNvPr id="8" name="Resim 7"/>
          <p:cNvPicPr>
            <a:picLocks noChangeAspect="1"/>
          </p:cNvPicPr>
          <p:nvPr/>
        </p:nvPicPr>
        <p:blipFill rotWithShape="1">
          <a:blip r:embed="rId5" cstate="hqprint">
            <a:extLst>
              <a:ext uri="{28A0092B-C50C-407E-A947-70E740481C1C}">
                <a14:useLocalDpi xmlns:a14="http://schemas.microsoft.com/office/drawing/2010/main" val="0"/>
              </a:ext>
            </a:extLst>
          </a:blip>
          <a:srcRect l="11011" t="6593" r="38690" b="11083"/>
          <a:stretch/>
        </p:blipFill>
        <p:spPr>
          <a:xfrm>
            <a:off x="-58058" y="-1"/>
            <a:ext cx="6132286" cy="6887029"/>
          </a:xfrm>
          <a:prstGeom prst="rect">
            <a:avLst/>
          </a:prstGeom>
        </p:spPr>
      </p:pic>
    </p:spTree>
    <p:extLst>
      <p:ext uri="{BB962C8B-B14F-4D97-AF65-F5344CB8AC3E}">
        <p14:creationId xmlns:p14="http://schemas.microsoft.com/office/powerpoint/2010/main" val="2707319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BB000-66B3-1A7C-1176-1051C14708F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7F24B54-5F6B-1129-B905-055EABE4AE4A}"/>
              </a:ext>
            </a:extLst>
          </p:cNvPr>
          <p:cNvPicPr>
            <a:picLocks noChangeAspect="1"/>
          </p:cNvPicPr>
          <p:nvPr/>
        </p:nvPicPr>
        <p:blipFill>
          <a:blip r:embed="rId3">
            <a:extLst>
              <a:ext uri="{28A0092B-C50C-407E-A947-70E740481C1C}">
                <a14:useLocalDpi xmlns:a14="http://schemas.microsoft.com/office/drawing/2010/main" val="0"/>
              </a:ext>
            </a:extLst>
          </a:blip>
          <a:srcRect t="278" b="278"/>
          <a:stretch/>
        </p:blipFill>
        <p:spPr>
          <a:xfrm>
            <a:off x="80123" y="716766"/>
            <a:ext cx="12031754" cy="5156591"/>
          </a:xfrm>
          <a:prstGeom prst="rect">
            <a:avLst/>
          </a:prstGeom>
        </p:spPr>
      </p:pic>
      <p:sp>
        <p:nvSpPr>
          <p:cNvPr id="10" name="TextBox 9">
            <a:extLst>
              <a:ext uri="{FF2B5EF4-FFF2-40B4-BE49-F238E27FC236}">
                <a16:creationId xmlns:a16="http://schemas.microsoft.com/office/drawing/2014/main" id="{123F7CA1-A246-5B69-CA01-BECF1782EFC7}"/>
              </a:ext>
            </a:extLst>
          </p:cNvPr>
          <p:cNvSpPr txBox="1"/>
          <p:nvPr/>
        </p:nvSpPr>
        <p:spPr>
          <a:xfrm>
            <a:off x="10607022" y="6590054"/>
            <a:ext cx="2239845" cy="276999"/>
          </a:xfrm>
          <a:prstGeom prst="rect">
            <a:avLst/>
          </a:prstGeom>
          <a:noFill/>
        </p:spPr>
        <p:txBody>
          <a:bodyPr wrap="square">
            <a:spAutoFit/>
          </a:bodyPr>
          <a:lstStyle/>
          <a:p>
            <a:r>
              <a:rPr kumimoji="0" lang="tr-TR" sz="1200" b="0" i="0" u="none" strike="noStrike" kern="1200" cap="none" spc="0" normalizeH="0" baseline="0" noProof="0" dirty="0">
                <a:ln>
                  <a:noFill/>
                </a:ln>
                <a:effectLst/>
                <a:uLnTx/>
                <a:uFillTx/>
                <a:latin typeface="Calibri" panose="020F0502020204030204"/>
                <a:ea typeface="+mn-lt"/>
                <a:cs typeface="Calibri" panose="020F0502020204030204"/>
              </a:rPr>
              <a:t>Updated: 14.</a:t>
            </a:r>
            <a:r>
              <a:rPr lang="tr-TR" sz="1200" dirty="0">
                <a:latin typeface="Calibri" panose="020F0502020204030204"/>
                <a:ea typeface="+mn-lt"/>
                <a:cs typeface="Calibri" panose="020F0502020204030204"/>
              </a:rPr>
              <a:t>04.</a:t>
            </a:r>
            <a:r>
              <a:rPr kumimoji="0" lang="tr-TR" sz="1200" b="0" i="0" u="none" strike="noStrike" kern="1200" cap="none" spc="0" normalizeH="0" baseline="0" noProof="0" dirty="0">
                <a:ln>
                  <a:noFill/>
                </a:ln>
                <a:effectLst/>
                <a:uLnTx/>
                <a:uFillTx/>
                <a:latin typeface="Calibri" panose="020F0502020204030204"/>
                <a:ea typeface="+mn-lt"/>
                <a:cs typeface="Calibri" panose="020F0502020204030204"/>
              </a:rPr>
              <a:t>2025</a:t>
            </a:r>
            <a:endParaRPr lang="en-US" sz="1200" dirty="0"/>
          </a:p>
        </p:txBody>
      </p:sp>
      <p:pic>
        <p:nvPicPr>
          <p:cNvPr id="4" name="Resim 3"/>
          <p:cNvPicPr>
            <a:picLocks noChangeAspect="1"/>
          </p:cNvPicPr>
          <p:nvPr/>
        </p:nvPicPr>
        <p:blipFill>
          <a:blip r:embed="rId4"/>
          <a:stretch>
            <a:fillRect/>
          </a:stretch>
        </p:blipFill>
        <p:spPr>
          <a:xfrm>
            <a:off x="10751855" y="4406302"/>
            <a:ext cx="1018853" cy="1014058"/>
          </a:xfrm>
          <a:prstGeom prst="rect">
            <a:avLst/>
          </a:prstGeom>
        </p:spPr>
      </p:pic>
      <p:sp>
        <p:nvSpPr>
          <p:cNvPr id="2" name="Metin kutusu 1"/>
          <p:cNvSpPr txBox="1"/>
          <p:nvPr/>
        </p:nvSpPr>
        <p:spPr>
          <a:xfrm>
            <a:off x="10701055" y="5389880"/>
            <a:ext cx="1262345" cy="461665"/>
          </a:xfrm>
          <a:prstGeom prst="rect">
            <a:avLst/>
          </a:prstGeom>
          <a:noFill/>
        </p:spPr>
        <p:txBody>
          <a:bodyPr wrap="square" rtlCol="0">
            <a:spAutoFit/>
          </a:bodyPr>
          <a:lstStyle/>
          <a:p>
            <a:r>
              <a:rPr lang="tr-TR" sz="1200" b="1" dirty="0" err="1">
                <a:latin typeface="+mj-lt"/>
              </a:rPr>
              <a:t>Kairat</a:t>
            </a:r>
            <a:r>
              <a:rPr lang="tr-TR" sz="1200" b="1" dirty="0">
                <a:latin typeface="+mj-lt"/>
              </a:rPr>
              <a:t> </a:t>
            </a:r>
            <a:r>
              <a:rPr lang="tr-TR" sz="1200" b="1" dirty="0" err="1">
                <a:latin typeface="+mj-lt"/>
              </a:rPr>
              <a:t>Koshekov</a:t>
            </a:r>
            <a:endParaRPr lang="tr-TR" sz="1200" b="1" dirty="0">
              <a:latin typeface="+mj-lt"/>
            </a:endParaRPr>
          </a:p>
          <a:p>
            <a:pPr algn="ctr"/>
            <a:r>
              <a:rPr lang="tr-TR" sz="1200" b="1" dirty="0" err="1"/>
              <a:t>Kazahkistan</a:t>
            </a:r>
            <a:endParaRPr lang="tr-TR" sz="1200" b="1" dirty="0"/>
          </a:p>
        </p:txBody>
      </p:sp>
    </p:spTree>
    <p:extLst>
      <p:ext uri="{BB962C8B-B14F-4D97-AF65-F5344CB8AC3E}">
        <p14:creationId xmlns:p14="http://schemas.microsoft.com/office/powerpoint/2010/main" val="35491126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2196699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a:extLst>
              <a:ext uri="{FF2B5EF4-FFF2-40B4-BE49-F238E27FC236}">
                <a16:creationId xmlns:a16="http://schemas.microsoft.com/office/drawing/2014/main" id="{4AE8965C-4DD4-4474-A913-4F99712B68B6}"/>
              </a:ext>
            </a:extLst>
          </p:cNvPr>
          <p:cNvSpPr>
            <a:spLocks noGrp="1"/>
          </p:cNvSpPr>
          <p:nvPr>
            <p:ph type="title"/>
          </p:nvPr>
        </p:nvSpPr>
        <p:spPr>
          <a:xfrm>
            <a:off x="2104563" y="673154"/>
            <a:ext cx="8751073" cy="1431524"/>
          </a:xfrm>
        </p:spPr>
        <p:txBody>
          <a:bodyPr>
            <a:normAutofit/>
          </a:bodyPr>
          <a:lstStyle/>
          <a:p>
            <a:r>
              <a:rPr lang="tr-TR" sz="3600" dirty="0" err="1"/>
              <a:t>Some</a:t>
            </a:r>
            <a:r>
              <a:rPr lang="tr-TR" sz="3600" dirty="0"/>
              <a:t> </a:t>
            </a:r>
            <a:r>
              <a:rPr lang="tr-TR" sz="3600" dirty="0" err="1"/>
              <a:t>Photos</a:t>
            </a:r>
            <a:r>
              <a:rPr lang="tr-TR" sz="3600" dirty="0"/>
              <a:t> </a:t>
            </a:r>
            <a:r>
              <a:rPr lang="tr-TR" sz="3600" dirty="0" err="1"/>
              <a:t>From</a:t>
            </a:r>
            <a:r>
              <a:rPr lang="tr-TR" sz="3600" dirty="0"/>
              <a:t> My </a:t>
            </a:r>
            <a:r>
              <a:rPr lang="tr-TR" sz="3600" dirty="0" err="1"/>
              <a:t>Hometown</a:t>
            </a:r>
            <a:r>
              <a:rPr lang="tr-TR" sz="3600" dirty="0"/>
              <a:t> Eskişehir</a:t>
            </a:r>
          </a:p>
        </p:txBody>
      </p:sp>
      <p:cxnSp>
        <p:nvCxnSpPr>
          <p:cNvPr id="5" name="Düz Bağlayıcı 4">
            <a:extLst>
              <a:ext uri="{FF2B5EF4-FFF2-40B4-BE49-F238E27FC236}">
                <a16:creationId xmlns:a16="http://schemas.microsoft.com/office/drawing/2014/main" id="{5C6635FD-B772-4CD9-B2D1-754887E5D3F4}"/>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pic>
        <p:nvPicPr>
          <p:cNvPr id="10" name="Resim 9">
            <a:extLst>
              <a:ext uri="{FF2B5EF4-FFF2-40B4-BE49-F238E27FC236}">
                <a16:creationId xmlns:a16="http://schemas.microsoft.com/office/drawing/2014/main" id="{51C92FFB-9297-4EBA-8EA0-CF605EED1E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35750" y="1804668"/>
            <a:ext cx="3768007" cy="2068730"/>
          </a:xfrm>
          <a:prstGeom prst="rect">
            <a:avLst/>
          </a:prstGeom>
        </p:spPr>
      </p:pic>
      <p:pic>
        <p:nvPicPr>
          <p:cNvPr id="12" name="Resim 11">
            <a:extLst>
              <a:ext uri="{FF2B5EF4-FFF2-40B4-BE49-F238E27FC236}">
                <a16:creationId xmlns:a16="http://schemas.microsoft.com/office/drawing/2014/main" id="{F98F9B59-E89A-4048-B680-D47066201A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89228" y="4164920"/>
            <a:ext cx="3721488" cy="2068731"/>
          </a:xfrm>
          <a:prstGeom prst="rect">
            <a:avLst/>
          </a:prstGeom>
        </p:spPr>
      </p:pic>
      <p:pic>
        <p:nvPicPr>
          <p:cNvPr id="14" name="Resim 13">
            <a:extLst>
              <a:ext uri="{FF2B5EF4-FFF2-40B4-BE49-F238E27FC236}">
                <a16:creationId xmlns:a16="http://schemas.microsoft.com/office/drawing/2014/main" id="{6C251925-21FB-4B44-901B-ADD0093BCB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35750" y="4117121"/>
            <a:ext cx="3768007" cy="2116530"/>
          </a:xfrm>
          <a:prstGeom prst="rect">
            <a:avLst/>
          </a:prstGeom>
        </p:spPr>
      </p:pic>
      <p:pic>
        <p:nvPicPr>
          <p:cNvPr id="16" name="Resim 15">
            <a:extLst>
              <a:ext uri="{FF2B5EF4-FFF2-40B4-BE49-F238E27FC236}">
                <a16:creationId xmlns:a16="http://schemas.microsoft.com/office/drawing/2014/main" id="{B8E8A8DF-E28E-4196-B786-4F490E271F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80100" y="1804668"/>
            <a:ext cx="3721488" cy="2068729"/>
          </a:xfrm>
          <a:prstGeom prst="rect">
            <a:avLst/>
          </a:prstGeom>
        </p:spPr>
      </p:pic>
    </p:spTree>
    <p:extLst>
      <p:ext uri="{BB962C8B-B14F-4D97-AF65-F5344CB8AC3E}">
        <p14:creationId xmlns:p14="http://schemas.microsoft.com/office/powerpoint/2010/main" val="11012777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Düz Bağlayıcı 4">
            <a:extLst>
              <a:ext uri="{FF2B5EF4-FFF2-40B4-BE49-F238E27FC236}">
                <a16:creationId xmlns:a16="http://schemas.microsoft.com/office/drawing/2014/main" id="{C74B4C34-BA47-4020-A602-4EE76CEFCF1B}"/>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pic>
        <p:nvPicPr>
          <p:cNvPr id="10" name="Resim 9">
            <a:extLst>
              <a:ext uri="{FF2B5EF4-FFF2-40B4-BE49-F238E27FC236}">
                <a16:creationId xmlns:a16="http://schemas.microsoft.com/office/drawing/2014/main" id="{4CA02F56-3228-415A-8212-74FC8AFE272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450771" y="1714239"/>
            <a:ext cx="3140168" cy="2355126"/>
          </a:xfrm>
          <a:prstGeom prst="rect">
            <a:avLst/>
          </a:prstGeom>
        </p:spPr>
      </p:pic>
      <p:pic>
        <p:nvPicPr>
          <p:cNvPr id="12" name="Resim 11">
            <a:extLst>
              <a:ext uri="{FF2B5EF4-FFF2-40B4-BE49-F238E27FC236}">
                <a16:creationId xmlns:a16="http://schemas.microsoft.com/office/drawing/2014/main" id="{19F1D722-4E9C-44C5-99DE-8B14D570412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46832" y="1717248"/>
            <a:ext cx="3434785" cy="2352117"/>
          </a:xfrm>
          <a:prstGeom prst="rect">
            <a:avLst/>
          </a:prstGeom>
        </p:spPr>
      </p:pic>
      <p:pic>
        <p:nvPicPr>
          <p:cNvPr id="14" name="Resim 13">
            <a:extLst>
              <a:ext uri="{FF2B5EF4-FFF2-40B4-BE49-F238E27FC236}">
                <a16:creationId xmlns:a16="http://schemas.microsoft.com/office/drawing/2014/main" id="{46A91670-FDA3-43D5-A3A6-EA158B6768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96721" y="4385810"/>
            <a:ext cx="3584896" cy="2048513"/>
          </a:xfrm>
          <a:prstGeom prst="rect">
            <a:avLst/>
          </a:prstGeom>
        </p:spPr>
      </p:pic>
      <p:pic>
        <p:nvPicPr>
          <p:cNvPr id="16" name="Resim 15">
            <a:extLst>
              <a:ext uri="{FF2B5EF4-FFF2-40B4-BE49-F238E27FC236}">
                <a16:creationId xmlns:a16="http://schemas.microsoft.com/office/drawing/2014/main" id="{963CC8EF-5381-4E55-A4F3-B687105971F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54219" y="4251688"/>
            <a:ext cx="3255863" cy="2169218"/>
          </a:xfrm>
          <a:prstGeom prst="rect">
            <a:avLst/>
          </a:prstGeom>
        </p:spPr>
      </p:pic>
      <p:sp>
        <p:nvSpPr>
          <p:cNvPr id="6" name="Başlık 1">
            <a:extLst>
              <a:ext uri="{FF2B5EF4-FFF2-40B4-BE49-F238E27FC236}">
                <a16:creationId xmlns:a16="http://schemas.microsoft.com/office/drawing/2014/main" id="{4AC81BFF-5B1E-AF85-B458-FFA6128B25B0}"/>
              </a:ext>
            </a:extLst>
          </p:cNvPr>
          <p:cNvSpPr txBox="1">
            <a:spLocks/>
          </p:cNvSpPr>
          <p:nvPr/>
        </p:nvSpPr>
        <p:spPr>
          <a:xfrm>
            <a:off x="2104563" y="673154"/>
            <a:ext cx="8751073" cy="14315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600" dirty="0" err="1"/>
              <a:t>Some</a:t>
            </a:r>
            <a:r>
              <a:rPr lang="tr-TR" sz="3600" dirty="0"/>
              <a:t> </a:t>
            </a:r>
            <a:r>
              <a:rPr lang="tr-TR" sz="3600" dirty="0" err="1"/>
              <a:t>Photos</a:t>
            </a:r>
            <a:r>
              <a:rPr lang="tr-TR" sz="3600" dirty="0"/>
              <a:t> </a:t>
            </a:r>
            <a:r>
              <a:rPr lang="tr-TR" sz="3600" dirty="0" err="1"/>
              <a:t>From</a:t>
            </a:r>
            <a:r>
              <a:rPr lang="tr-TR" sz="3600" dirty="0"/>
              <a:t> My </a:t>
            </a:r>
            <a:r>
              <a:rPr lang="tr-TR" sz="3600" dirty="0" err="1"/>
              <a:t>Hometown</a:t>
            </a:r>
            <a:r>
              <a:rPr lang="tr-TR" sz="3600" dirty="0"/>
              <a:t> Eskişehir</a:t>
            </a:r>
          </a:p>
        </p:txBody>
      </p:sp>
    </p:spTree>
    <p:extLst>
      <p:ext uri="{BB962C8B-B14F-4D97-AF65-F5344CB8AC3E}">
        <p14:creationId xmlns:p14="http://schemas.microsoft.com/office/powerpoint/2010/main" val="18232974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CB8E238D-9A8F-4EBE-92DB-98ACD98F29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55329" y="4101884"/>
            <a:ext cx="4250004" cy="2390627"/>
          </a:xfrm>
          <a:prstGeom prst="rect">
            <a:avLst/>
          </a:prstGeom>
        </p:spPr>
      </p:pic>
      <p:pic>
        <p:nvPicPr>
          <p:cNvPr id="9" name="Resim 8">
            <a:extLst>
              <a:ext uri="{FF2B5EF4-FFF2-40B4-BE49-F238E27FC236}">
                <a16:creationId xmlns:a16="http://schemas.microsoft.com/office/drawing/2014/main" id="{6FB3797B-0FF8-47F5-BB7B-90F82B6152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81969" y="1812420"/>
            <a:ext cx="3083458" cy="4555809"/>
          </a:xfrm>
          <a:prstGeom prst="rect">
            <a:avLst/>
          </a:prstGeom>
        </p:spPr>
      </p:pic>
      <p:cxnSp>
        <p:nvCxnSpPr>
          <p:cNvPr id="11" name="Düz Bağlayıcı 10">
            <a:extLst>
              <a:ext uri="{FF2B5EF4-FFF2-40B4-BE49-F238E27FC236}">
                <a16:creationId xmlns:a16="http://schemas.microsoft.com/office/drawing/2014/main" id="{D16A8761-6649-4EF5-8AA1-D1D6E17CFA11}"/>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pic>
        <p:nvPicPr>
          <p:cNvPr id="2" name="Resim 1" descr="bina, tuğla, açık hava, ev içeren bir resim&#10;&#10;Açıklama otomatik olarak oluşturuldu">
            <a:extLst>
              <a:ext uri="{FF2B5EF4-FFF2-40B4-BE49-F238E27FC236}">
                <a16:creationId xmlns:a16="http://schemas.microsoft.com/office/drawing/2014/main" id="{5D31DBFA-2E74-4EE2-83A4-44CFD76C559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10071" y="1632900"/>
            <a:ext cx="4250004" cy="2246431"/>
          </a:xfrm>
          <a:prstGeom prst="rect">
            <a:avLst/>
          </a:prstGeom>
        </p:spPr>
      </p:pic>
      <p:sp>
        <p:nvSpPr>
          <p:cNvPr id="4" name="Başlık 1">
            <a:extLst>
              <a:ext uri="{FF2B5EF4-FFF2-40B4-BE49-F238E27FC236}">
                <a16:creationId xmlns:a16="http://schemas.microsoft.com/office/drawing/2014/main" id="{176551D8-07D9-D757-7AFC-0FA8F2FE271D}"/>
              </a:ext>
            </a:extLst>
          </p:cNvPr>
          <p:cNvSpPr>
            <a:spLocks noGrp="1"/>
          </p:cNvSpPr>
          <p:nvPr>
            <p:ph type="title"/>
          </p:nvPr>
        </p:nvSpPr>
        <p:spPr>
          <a:xfrm>
            <a:off x="2104563" y="673154"/>
            <a:ext cx="8751073" cy="1431524"/>
          </a:xfrm>
        </p:spPr>
        <p:txBody>
          <a:bodyPr>
            <a:normAutofit/>
          </a:bodyPr>
          <a:lstStyle/>
          <a:p>
            <a:r>
              <a:rPr lang="tr-TR" sz="3600" dirty="0" err="1"/>
              <a:t>Some</a:t>
            </a:r>
            <a:r>
              <a:rPr lang="tr-TR" sz="3600" dirty="0"/>
              <a:t> </a:t>
            </a:r>
            <a:r>
              <a:rPr lang="tr-TR" sz="3600" dirty="0" err="1"/>
              <a:t>Photos</a:t>
            </a:r>
            <a:r>
              <a:rPr lang="tr-TR" sz="3600" dirty="0"/>
              <a:t> </a:t>
            </a:r>
            <a:r>
              <a:rPr lang="tr-TR" sz="3600" dirty="0" err="1"/>
              <a:t>From</a:t>
            </a:r>
            <a:r>
              <a:rPr lang="tr-TR" sz="3600" dirty="0"/>
              <a:t> My </a:t>
            </a:r>
            <a:r>
              <a:rPr lang="tr-TR" sz="3600" dirty="0" err="1"/>
              <a:t>Hometown</a:t>
            </a:r>
            <a:r>
              <a:rPr lang="tr-TR" sz="3600" dirty="0"/>
              <a:t> Eskişehir</a:t>
            </a:r>
          </a:p>
        </p:txBody>
      </p:sp>
    </p:spTree>
    <p:extLst>
      <p:ext uri="{BB962C8B-B14F-4D97-AF65-F5344CB8AC3E}">
        <p14:creationId xmlns:p14="http://schemas.microsoft.com/office/powerpoint/2010/main" val="25210978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Düz Bağlayıcı 7">
            <a:extLst>
              <a:ext uri="{FF2B5EF4-FFF2-40B4-BE49-F238E27FC236}">
                <a16:creationId xmlns:a16="http://schemas.microsoft.com/office/drawing/2014/main" id="{D21975D7-448D-453B-9379-DBB00B9652F0}"/>
              </a:ext>
            </a:extLst>
          </p:cNvPr>
          <p:cNvCxnSpPr>
            <a:cxnSpLocks/>
          </p:cNvCxnSpPr>
          <p:nvPr/>
        </p:nvCxnSpPr>
        <p:spPr>
          <a:xfrm>
            <a:off x="123568" y="1571557"/>
            <a:ext cx="11778696" cy="0"/>
          </a:xfrm>
          <a:prstGeom prst="line">
            <a:avLst/>
          </a:prstGeom>
        </p:spPr>
        <p:style>
          <a:lnRef idx="1">
            <a:schemeClr val="accent2"/>
          </a:lnRef>
          <a:fillRef idx="0">
            <a:schemeClr val="accent2"/>
          </a:fillRef>
          <a:effectRef idx="0">
            <a:schemeClr val="accent2"/>
          </a:effectRef>
          <a:fontRef idx="minor">
            <a:schemeClr val="tx1"/>
          </a:fontRef>
        </p:style>
      </p:cxnSp>
      <p:pic>
        <p:nvPicPr>
          <p:cNvPr id="3" name="Resim 2"/>
          <p:cNvPicPr>
            <a:picLocks noChangeAspect="1"/>
          </p:cNvPicPr>
          <p:nvPr/>
        </p:nvPicPr>
        <p:blipFill>
          <a:blip r:embed="rId3"/>
          <a:stretch>
            <a:fillRect/>
          </a:stretch>
        </p:blipFill>
        <p:spPr>
          <a:xfrm>
            <a:off x="-64898" y="0"/>
            <a:ext cx="12321797" cy="6915150"/>
          </a:xfrm>
          <a:prstGeom prst="rect">
            <a:avLst/>
          </a:prstGeom>
        </p:spPr>
      </p:pic>
    </p:spTree>
    <p:extLst>
      <p:ext uri="{BB962C8B-B14F-4D97-AF65-F5344CB8AC3E}">
        <p14:creationId xmlns:p14="http://schemas.microsoft.com/office/powerpoint/2010/main" val="76631148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2211</TotalTime>
  <Words>1553</Words>
  <Application>Microsoft Office PowerPoint</Application>
  <PresentationFormat>Geniş ekran</PresentationFormat>
  <Paragraphs>226</Paragraphs>
  <Slides>55</Slides>
  <Notes>36</Notes>
  <HiddenSlides>0</HiddenSlides>
  <MMClips>0</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1</vt:i4>
      </vt:variant>
      <vt:variant>
        <vt:lpstr>Slayt Başlıkları</vt:lpstr>
      </vt:variant>
      <vt:variant>
        <vt:i4>55</vt:i4>
      </vt:variant>
    </vt:vector>
  </HeadingPairs>
  <TitlesOfParts>
    <vt:vector size="64" baseType="lpstr">
      <vt:lpstr>-apple-system</vt:lpstr>
      <vt:lpstr>Arial</vt:lpstr>
      <vt:lpstr>Arial,Sans-Serif</vt:lpstr>
      <vt:lpstr>Calibri</vt:lpstr>
      <vt:lpstr>Calibri Light</vt:lpstr>
      <vt:lpstr>Times New Roman</vt:lpstr>
      <vt:lpstr>ui-sans-serif</vt:lpstr>
      <vt:lpstr>Office Teması</vt:lpstr>
      <vt:lpstr>Adobe Acrobat Document</vt:lpstr>
      <vt:lpstr>PowerPoint Sunusu</vt:lpstr>
      <vt:lpstr>PowerPoint Sunusu</vt:lpstr>
      <vt:lpstr>Introduction</vt:lpstr>
      <vt:lpstr>PowerPoint Sunusu</vt:lpstr>
      <vt:lpstr>PowerPoint Sunusu</vt:lpstr>
      <vt:lpstr>What is Sustainable Aviation?</vt:lpstr>
      <vt:lpstr>Electric Aviation</vt:lpstr>
      <vt:lpstr>Electric Aviation</vt:lpstr>
      <vt:lpstr>Sustainable Aviation Fuels</vt:lpstr>
      <vt:lpstr>Sustainable Aviation Fuels</vt:lpstr>
      <vt:lpstr>Aviation-related Emissions</vt:lpstr>
      <vt:lpstr>Aviation-related Emissions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Some Photos From My Hometown Eskişehir</vt:lpstr>
      <vt:lpstr>PowerPoint Sunusu</vt:lpstr>
      <vt:lpstr>Some Photos From My Hometown Eskişehir</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Hüseyin Kebapcıoğlu</dc:creator>
  <cp:lastModifiedBy>Tahir Hikmet KARAKOÇ</cp:lastModifiedBy>
  <cp:revision>638</cp:revision>
  <dcterms:created xsi:type="dcterms:W3CDTF">2020-09-19T19:20:19Z</dcterms:created>
  <dcterms:modified xsi:type="dcterms:W3CDTF">2025-12-10T01:18:42Z</dcterms:modified>
</cp:coreProperties>
</file>